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63" r:id="rId12"/>
    <p:sldId id="273" r:id="rId13"/>
    <p:sldId id="25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46" autoAdjust="0"/>
  </p:normalViewPr>
  <p:slideViewPr>
    <p:cSldViewPr>
      <p:cViewPr varScale="1">
        <p:scale>
          <a:sx n="68" d="100"/>
          <a:sy n="68" d="100"/>
        </p:scale>
        <p:origin x="40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D93AD-B01B-4906-988F-D05DC48786B0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B7BCC-0C7B-4CE9-AF32-8EAB4F4A524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99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71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986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93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84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4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06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114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527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514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6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452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16039-FA9A-4EB3-9704-81A0D3F3BC7A}" type="datetimeFigureOut">
              <a:rPr lang="en-GB" smtClean="0"/>
              <a:pPr/>
              <a:t>06/07/2015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AA3922-F273-47F5-9C58-D7733BB653C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39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1916832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chemeClr val="tx2"/>
                </a:solidFill>
              </a:rPr>
              <a:t>Aims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what it means to be a global citizen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why our actions and responsibilities are increasingly global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what might happen if we do not think globally</a:t>
            </a:r>
            <a:endParaRPr lang="en-GB" sz="2800" u="sng" dirty="0" smtClean="0">
              <a:solidFill>
                <a:schemeClr val="tx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8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672" y="2276872"/>
            <a:ext cx="62646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 smtClean="0">
                <a:solidFill>
                  <a:schemeClr val="tx2"/>
                </a:solidFill>
              </a:rPr>
              <a:t>Aims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what it means to be a global citizen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why our actions and responsibilities are increasingly global</a:t>
            </a:r>
          </a:p>
          <a:p>
            <a:r>
              <a:rPr lang="en-GB" sz="2800" dirty="0">
                <a:solidFill>
                  <a:schemeClr val="tx2"/>
                </a:solidFill>
              </a:rPr>
              <a:t>-To consider what might happen if we do not think globally</a:t>
            </a:r>
            <a:endParaRPr lang="en-GB" sz="2800" u="sng" dirty="0" smtClean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How does the scenario you studied link to the aims of the lesson?</a:t>
            </a:r>
            <a:endParaRPr lang="en-GB" sz="2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64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AQDw4ODxAQDw0QEA8PDw8PEA8MDw8OFBQWFhUUFBQYHiggGBolHRQUIjEhJikrLi4uFyAzODMsNzQtLi0BCgoKDg0OGxAPGzcdHBwuKywsLCw2NSwsLCwsMjcsLCwsLCw3LCwsLCwsLCssLCwsLC4sLCwsLC0sLi0sLCwrLP/AABEIANsA5wMBEQACEQEDEQH/xAAcAAEAAgMBAQEAAAAAAAAAAAAAAQIDBAUHBgj/xABDEAACAQIBBwgHBAgHAQAAAAAAAQIDEQQFBhIhMVFxExQyUlOSodEHNEFhdJOzFkKRsRciI2JjgbLwJDNzosHh8RX/xAAaAQEAAgMBAAAAAAAAAAAAAAAAAQIDBAUG/8QAKREBAAECBQQBBQEBAQAAAAAAAAECAxETFDEyBDNRcSESQWGB8CJCBf/aAAwDAQACEQMRAD8A9xAAAAAAAAAAAAAAAAAAAAAAAAAAAAAAAAAAAAAAAAABgeJWyz8DTq66iJmMJ+GSLcnOlufgV19vxJlSc6W5+A19vxJlSc6W5+A19vxJlSc6W5+A19vxJlSc6W5+A19vxJlSc6W5+A19vxJlSc6W5+A19vxJlSc6W5+A19vxJlSc6W5+A19vxJlSc6W5+A19vxJlSc6W5+A19vxJlSc6W5+A19vxJlSc6W5+A19vxJlSc6W5+A19vxJlSc6W5+A19vxJlSc6W5+A19vxJlSc6W5+A19vxJlSmGITaVnr4F6OsorqimIn5RNuYjFmNtQAAAAACsmAS9oFgAHPntfFnn7nOfctqNlSiS5MU4mIJpwMQgAAAAAECC0/CElUgAAAJiMRFyfp8IxSVSvQ6UeJn6bu0q18Zb53GsAAAACGwIS3gWAAAOfPa+LPP3Oc+5bUbKlEoZkjb4QCdvkSY0gAAAAgtshJVIAAAAIZej7wiQt8oSjHO6y9DpR4mbpu7SrXxlvncawAAAAKpbwLAAABgc5vWzz9znV7ltRsgokAAAAAABBOOECSAAAAAAAAGIAXodKPEz9N3aVa+Mt87jWAIYEgAAAAAAhgc48/c51e5bUbBRIAAAAAAAAAAAAAAAAAAL0OlHiZ+m7tKtfGW+dxrAAAAAAAAACJbGBzUefuc6vctqNklEgAAAAAAAAAAAAAAAAAAvQ6UeJn6bu0q18Zb53GsAAAAAAAAAK1H+q+DA5tN6lwR5+7zq9y2o2WKJAAAAAAAAAAAAAAAAAABeh0o8TP03dpVr4y3zuNYAAAAAAAAAYsS7Qk/cwOdh3eEHvjH8jz9znPuW1TsyFEgAYATMYAQAAAAAAAAAAAAACcPgXodKPEzdN3aVa+Mt87jWAAAABWTAqm/wC1ZMC6YEgauU52o1H+6wNDAO9Gi99Om/8Aajz93nPuW1TszlEgEFscEJKpAAAAI+RFzLhCElKowTAVAAAAAQy0fG6EkTOKV6HSjxM3Td2lWvjLfO41gAAAAVkgIUX/AOgWSAkDl5yVNHC1X+6wNfJTvh8O/wCDS/oR5+5zn3Lap2bRRKC2yElUgAAAACJwEGTGECRSqrFKSAAAAIZaI8iURM4gQL0OlHiZ+m7tKtfGW+dxrAAAAAAAAAD57Pmro4Op70wL5Gf+Fwv+hR/oiefuc59y2qdm4VicEhAAAAAAAAAAAAAAACZxAABeh0o8TP03dpVr4y3zuNYAAAAAAAAAfHekqtbCyW9AdLIfquF+HofTiefuc59y2qdm6USAAAAAAAAAAAAAAAAAAC9DpR4mfpu7SrXxlvncawAAAAAAAAA879KmItS0fcB9JkL1TCfD0PpxPP3Oc+5bVOzeKJAAAAAAAAAAAAAAAAAABeh0o8TP03dpVr4y3zuNYAAAAAAAAAeR+lbE3biB95kH1PCfDYf6cTz9znPuW1Ts3iiQAAAAAAAAAAAAAAAAAAXodKPEz9N3aVa+Mt87jWAAAAAAhsCE/wAAIqytFv3AeGekrFaVWS4geq5A9Twfw2H+nE8/c5z7ltU7N8okAAAAAAAAAQWwiN0JKpAAAAAGEgBeh0o8TP03dpVr4y3zuNYAAAAACu0CwGplSro0pP3Afn7PStp1Z8WB7XkD1PB/DYf6cTz9znPuW1Ts3yiUMyx8QgQnYSYkgAAAAFojD5ArM4gAAAADL0/eUSguhKMUxhKy9DpR4mbpu7SrXxlvncawAAAAK7eAFgAHCzqxGjRlwA8Cy5PSqTfED3rIPqmE+GofTiefuc59y2qdm8USWLRVgYFiJqxAgAAACC0R9xJEziBAAAAAATE4CLE/V4MElReh0o8TP03dpVr4y3zuNYAhsCQAAAAYHwuf+M0YNXA8axTu5PiB7/kL1TCfD0PpxPP3Oc+5bVOzeKJAAAAAAAAAAAAAAAAAABeh0o8TP03dpVr4y3zuNYAAAAAABStKybA8j9IOOvJxuB59L2gfoHIfquF+HofTiefuc59y2qdm6USAAAAAAAAAAAAAAAAAAC9DpR4mfpu7SrXxlvncawAAAAAADn5ZxGhTk/cB4ZnPi+Uqy4gcJgfT4fP3H04QpxnS0YRjCN6UW9GKSXgjVno7UzjK/wBcr/pDyj16XyYkaK0ZlQ/SJlHr0vkxGitGZUfpEyj16XyYjRWjMqF6Q8o9el8mI0VozKll6Qso9el8mI0VozKkr0gZS61L5MRorRmVLLP7KXWpfJiNFaMypKz7yn1qXyUNFaMyU/brKfWpfJiNFaMypP25yn1qXyYjRWjMqR9usp9al8mI0VozKh595T61L5MRorRmVKvP7KXWpfJiNFaMypV+kDKXWpfJiNFaMyo/SDlHr0vkxGitGZU7ObueuKrVFGtKDT3U1EaK0ZlT03CRjOKlvW8aK14MypsRoRTuvzLUdLbpqiqN4JrmfhlNlQAAAAAAwPjc+Mo6FNq/sA8YxlXSm37wMFgLxpN7EBsU8BN7IsDdoZv1ZfdYHSw+aFWXsYHTw+Y03tQHRo5h70BvUsxI+1AbdPMinuAzxzMpbkBlWZ1LcgJ+x9LcgIeZ1LcgMU8y6W5AYKmZFPcBqVcxI+xAaFfMPcgMWDzQqUqikk9TA9IyRTcYKL22A6AAAAAAAIbsBhxFa0W7AeSZ7YuVWbjG71gfN4TIFWo+iwPocn5kzla6A+lwGY8Va6A7uFzWpR+6gOlRyRSj91AZ44WC1JIDNGkl7AL6KAWAkABXS9wEpgSAAARYCNFAUlTQF4QsBYAAAAAAFZ+xgauLpaUbLwA4X2YjKbnJbXcDrYXI9OGyKA34UYrYgLpASBVv2ICUgJAAAAEMDH/0uAF4eQFgAAABDYBICQAAAAAAAACwAAAAARIAkBIAAAAAAAAAAAAAKpbwLAAAAAAA4mVsbWozpwg9NzTdnGN7o53WdVdtV00W4ifq8/0KzMw1P/rYhSpqTjozlGOlHQmtb9zNfXdRTVTFURhVMR8fn9o+qXRnlGEZSjOtKLje7cINWTab1Xtse2x2V1XlWmrXrys1dSdOya1a9mzW9f8AbAsqQaUlWm4NxWkqSa/WUmtVr/dAz4fFRqScIVpOSV/8uytfe1Z+z8GBs8lPtH3YeQDkp9o+7Dy4gOSn2j7sPIByU+0fdh5cAHJT7R92HkA5KfaPuw8uIDkp9o+7DyAclPtH3YeXAByU+0fdh5AOSn2j7sPLiA5KfaPuw8gHJT7R92HlwAwYuOIir0npvc9CL/K3876vfsMV2bkR/iMf7+9flEqYXETm7XqR1tSvGm9GS2p21bU1+HEpav8A1/8AMx/fj+/REtrkp9o+7DyNhJyU+0fdh5cAHJT7R92HkBq08UpSlHlZJxUm26cYxtFpSs2rbTDR1FFdc0RvGP28fG6MVliItpc4V3aytC7vstvMyWxyU+0fdh5cAHJT7R92HkA5KfaPuw8uIDkp9o+7DyA42ckZxqUqqpynTjCpCejrspKz4am9ew5P/oxXFym5FP1RETE4fn4VqcvD15150404SlFVoVJzts13ftaS9u32veaNFyvqK6Yt0zMRVEzP7/vuru7FeWLjOro1cMo3vCNa+paVvuxjb9V22y1pa1c9IyKvEYy1+VwN/wBayvVa/d1/nq9gCNTGLStVwbvfQUtO7exXatqAySxGKeqE8GnaK1uo9dknq4+z3r+YbuDxLUFy1Sk5vXem3GLXB++4GfnVPrx7yALFU+vHvIDJCaaTTTT2Na0BYAAAAAAAAAApGmk20tb2/wB/zZWKIiZmPuLlgAAcPCV6br1VGinO1W+jNzk/2kU04Sso3bT2+w53T3KJv1RFOE/6+cfz4+2O6sbt7nEFZ8jU1W2UdaV3bVt/DedFZlji7u2hUWtLXCy27wK8+Wr9nW1/w3q121sCVjVr/Z1Vs203rAzUKukm9GUddrTWi9l/+QMgERilqSSXu1EYYCSQsBFgFgFgFgFgJAAAAAAAAAAAAAAAAAAAAAAAf//Z"/>
          <p:cNvSpPr>
            <a:spLocks noChangeAspect="1" noChangeArrowheads="1"/>
          </p:cNvSpPr>
          <p:nvPr/>
        </p:nvSpPr>
        <p:spPr bwMode="auto">
          <a:xfrm>
            <a:off x="1016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376772"/>
            <a:ext cx="324036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91135" y="2272343"/>
            <a:ext cx="4896544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Tweet of the Day: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44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63543" r="24571" b="23108"/>
          <a:stretch/>
        </p:blipFill>
        <p:spPr bwMode="auto">
          <a:xfrm>
            <a:off x="1" y="82352"/>
            <a:ext cx="4473072" cy="9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63543" r="24571" b="23108"/>
          <a:stretch/>
        </p:blipFill>
        <p:spPr bwMode="auto">
          <a:xfrm>
            <a:off x="4488894" y="82352"/>
            <a:ext cx="4473072" cy="970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1052736"/>
            <a:ext cx="42484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Chosen Scenario:…………………………………………………………………………………</a:t>
            </a:r>
          </a:p>
          <a:p>
            <a:r>
              <a:rPr lang="en-GB" sz="1100" dirty="0" smtClean="0"/>
              <a:t>What you know about the situation: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is causing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are the consequences of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</a:p>
          <a:p>
            <a:r>
              <a:rPr lang="en-GB" sz="1100" dirty="0" smtClean="0"/>
              <a:t>How might different people have differing views of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Where could you find out more information: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could be done about this issue on a variety of scales:</a:t>
            </a:r>
          </a:p>
          <a:p>
            <a:r>
              <a:rPr lang="en-GB" sz="1100" dirty="0" smtClean="0"/>
              <a:t>Locally:………………………………………………………………………………………………………………………………………………………………………………………………………………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Nationally:………………………………………………………………………………………………………………………………………………………………………………………………………….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en-GB" sz="1100" dirty="0" smtClean="0"/>
              <a:t>Internationally:……………………………………………………………………………………………………………………………………………………………………………………………………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impact might your actions have: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obstacles might be in your way: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…………………………………………………………………………………………………………………………………………………………………………………………………………….…………..</a:t>
            </a:r>
          </a:p>
          <a:p>
            <a:r>
              <a:rPr lang="en-GB" sz="1100" dirty="0" smtClean="0"/>
              <a:t>What might be the consequences of doing nothing: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endParaRPr lang="en-GB" sz="11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601194" y="1052736"/>
            <a:ext cx="42484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Chosen Scenario:…………………………………………………………………………………</a:t>
            </a:r>
          </a:p>
          <a:p>
            <a:r>
              <a:rPr lang="en-GB" sz="1100" dirty="0" smtClean="0"/>
              <a:t>What you know about the situation: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is causing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are the consequences of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…………………………………………………………………………………………………………………………………………………………………………………………………………………….....</a:t>
            </a:r>
          </a:p>
          <a:p>
            <a:r>
              <a:rPr lang="en-GB" sz="1100" dirty="0" smtClean="0"/>
              <a:t>How might different people have differing views of the issue: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Where could you find out more information: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could be done about this issue on a variety of scales:</a:t>
            </a:r>
          </a:p>
          <a:p>
            <a:r>
              <a:rPr lang="en-GB" sz="1100" dirty="0" smtClean="0"/>
              <a:t>Locally:………………………………………………………………………………………………………………………………………………………………………………………………………………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Nationally:………………………………………………………………………………………………………………………………………………………………………………………………………….</a:t>
            </a:r>
          </a:p>
          <a:p>
            <a:r>
              <a:rPr lang="en-GB" sz="1100" dirty="0" smtClean="0"/>
              <a:t>Internationally:……………………………………………………………………………………………………………………………………………………………………………………………………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impact might your actions have: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</a:t>
            </a:r>
          </a:p>
          <a:p>
            <a:r>
              <a:rPr lang="en-GB" sz="1100" dirty="0" smtClean="0"/>
              <a:t>What obstacles might be in your way: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…………………………………………………………………………………………………………………………………………………………………………………………………………….…………..</a:t>
            </a:r>
          </a:p>
          <a:p>
            <a:r>
              <a:rPr lang="en-GB" sz="1100" dirty="0" smtClean="0"/>
              <a:t>What </a:t>
            </a:r>
            <a:r>
              <a:rPr lang="en-GB" sz="1100" smtClean="0"/>
              <a:t>might be </a:t>
            </a:r>
            <a:r>
              <a:rPr lang="en-GB" sz="1100" dirty="0" smtClean="0"/>
              <a:t>the consequences of doing nothing:</a:t>
            </a:r>
          </a:p>
          <a:p>
            <a:r>
              <a:rPr lang="en-GB" sz="1100" dirty="0" smtClean="0"/>
              <a:t>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endParaRPr lang="en-GB" sz="1100" dirty="0" smtClean="0"/>
          </a:p>
        </p:txBody>
      </p:sp>
    </p:spTree>
    <p:extLst>
      <p:ext uri="{BB962C8B-B14F-4D97-AF65-F5344CB8AC3E}">
        <p14:creationId xmlns:p14="http://schemas.microsoft.com/office/powerpoint/2010/main" val="26216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Aims</a:t>
            </a:r>
          </a:p>
          <a:p>
            <a:r>
              <a:rPr lang="en-GB" dirty="0"/>
              <a:t>-To consider what it means to be a global citizen</a:t>
            </a:r>
          </a:p>
          <a:p>
            <a:r>
              <a:rPr lang="en-GB" dirty="0"/>
              <a:t>-To consider why our actions and responsibilities are increasingly global</a:t>
            </a:r>
          </a:p>
          <a:p>
            <a:r>
              <a:rPr lang="en-GB" dirty="0"/>
              <a:t>-To consider what might happen if we do not think globally</a:t>
            </a:r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482362"/>
              </p:ext>
            </p:extLst>
          </p:nvPr>
        </p:nvGraphicFramePr>
        <p:xfrm>
          <a:off x="323528" y="1484784"/>
          <a:ext cx="8496944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9352"/>
                <a:gridCol w="7407592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Time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Task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Students</a:t>
                      </a:r>
                      <a:r>
                        <a:rPr lang="en-GB" sz="1200" baseline="0" dirty="0" smtClean="0"/>
                        <a:t> discuss in pairs what they believe global citizen is/does. Reveal the Oxfam definition of a global citizen. Discuss each of the individual points briefly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Students read the article on Rwandan Genocide. Discuss the questions on the slide with the students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10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Students consider the different scenarios on the board and discuss</a:t>
                      </a:r>
                      <a:r>
                        <a:rPr lang="en-GB" sz="1200" baseline="0" dirty="0" smtClean="0"/>
                        <a:t> how they would react to each one. Discuss each one with the class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Explain the concept of Learn-Think-Act</a:t>
                      </a:r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15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Students pick one of the scenarios from the board and complete the worksheet provided. Discuss</a:t>
                      </a:r>
                      <a:r>
                        <a:rPr lang="en-GB" sz="1200" baseline="0" dirty="0" smtClean="0"/>
                        <a:t> students’ responses as a class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baseline="0" dirty="0" smtClean="0"/>
                        <a:t>Diff</a:t>
                      </a:r>
                      <a:r>
                        <a:rPr lang="en-GB" sz="1200" baseline="0" dirty="0" smtClean="0"/>
                        <a:t>: </a:t>
                      </a:r>
                      <a:r>
                        <a:rPr lang="en-GB" sz="1200" dirty="0" smtClean="0"/>
                        <a:t>May choose to give some of the more</a:t>
                      </a:r>
                      <a:r>
                        <a:rPr lang="en-GB" sz="1200" baseline="0" dirty="0" smtClean="0"/>
                        <a:t> well known scenarios (global warming) to the less able and </a:t>
                      </a:r>
                      <a:r>
                        <a:rPr lang="en-GB" sz="1200" baseline="0" dirty="0" err="1" smtClean="0"/>
                        <a:t>vica</a:t>
                      </a:r>
                      <a:r>
                        <a:rPr lang="en-GB" sz="1200" baseline="0" dirty="0" smtClean="0"/>
                        <a:t> versa</a:t>
                      </a:r>
                      <a:endParaRPr lang="en-GB" sz="1200" dirty="0" smtClean="0"/>
                    </a:p>
                    <a:p>
                      <a:endParaRPr lang="en-GB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smtClean="0"/>
                        <a:t>5 </a:t>
                      </a:r>
                      <a:r>
                        <a:rPr lang="en-GB" sz="1200" dirty="0" err="1" smtClean="0"/>
                        <a:t>mins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 smtClean="0"/>
                        <a:t>Tweet</a:t>
                      </a:r>
                      <a:r>
                        <a:rPr lang="en-GB" sz="1200" baseline="0" dirty="0" smtClean="0"/>
                        <a:t> </a:t>
                      </a:r>
                      <a:r>
                        <a:rPr lang="en-GB" sz="1200" dirty="0" smtClean="0"/>
                        <a:t>of the day: Students write a tweet</a:t>
                      </a:r>
                      <a:r>
                        <a:rPr lang="en-GB" sz="1200" baseline="0" dirty="0" smtClean="0"/>
                        <a:t> (no more than 140 characters, in their books) to summarise the lesson. This could be a key fact or question from the lesson</a:t>
                      </a:r>
                      <a:endParaRPr lang="en-GB" sz="120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851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2865375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19675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tx2"/>
                </a:solidFill>
              </a:rPr>
              <a:t>What is a global citizen and what does a good global citizen do?</a:t>
            </a:r>
            <a:endParaRPr lang="en-GB" sz="2800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47864" y="1916832"/>
            <a:ext cx="50040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Oxfam sees a global citizen as someone who</a:t>
            </a:r>
            <a:r>
              <a:rPr lang="en-GB" dirty="0" smtClean="0">
                <a:solidFill>
                  <a:schemeClr val="tx2"/>
                </a:solidFill>
              </a:rPr>
              <a:t>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	Is </a:t>
            </a:r>
            <a:r>
              <a:rPr lang="en-GB" dirty="0">
                <a:solidFill>
                  <a:schemeClr val="tx2"/>
                </a:solidFill>
              </a:rPr>
              <a:t>aware of the wider world and has a </a:t>
            </a:r>
            <a:r>
              <a:rPr lang="en-GB" dirty="0" smtClean="0">
                <a:solidFill>
                  <a:schemeClr val="tx2"/>
                </a:solidFill>
              </a:rPr>
              <a:t>	sense </a:t>
            </a:r>
            <a:r>
              <a:rPr lang="en-GB" dirty="0">
                <a:solidFill>
                  <a:schemeClr val="tx2"/>
                </a:solidFill>
              </a:rPr>
              <a:t>of their own role as a world citizen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</a:t>
            </a:r>
            <a:r>
              <a:rPr lang="en-GB" dirty="0">
                <a:solidFill>
                  <a:schemeClr val="tx2"/>
                </a:solidFill>
              </a:rPr>
              <a:t>R</a:t>
            </a:r>
            <a:r>
              <a:rPr lang="en-GB" dirty="0" smtClean="0">
                <a:solidFill>
                  <a:schemeClr val="tx2"/>
                </a:solidFill>
              </a:rPr>
              <a:t>espects </a:t>
            </a:r>
            <a:r>
              <a:rPr lang="en-GB" dirty="0">
                <a:solidFill>
                  <a:schemeClr val="tx2"/>
                </a:solidFill>
              </a:rPr>
              <a:t>and values diversity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Has </a:t>
            </a:r>
            <a:r>
              <a:rPr lang="en-GB" dirty="0">
                <a:solidFill>
                  <a:schemeClr val="tx2"/>
                </a:solidFill>
              </a:rPr>
              <a:t>an understanding of how the world </a:t>
            </a:r>
            <a:r>
              <a:rPr lang="en-GB" dirty="0" smtClean="0">
                <a:solidFill>
                  <a:schemeClr val="tx2"/>
                </a:solidFill>
              </a:rPr>
              <a:t>	works </a:t>
            </a:r>
            <a:r>
              <a:rPr lang="en-GB" dirty="0">
                <a:solidFill>
                  <a:schemeClr val="tx2"/>
                </a:solidFill>
              </a:rPr>
              <a:t>economically, politically, socially, </a:t>
            </a:r>
            <a:r>
              <a:rPr lang="en-GB" dirty="0" smtClean="0">
                <a:solidFill>
                  <a:schemeClr val="tx2"/>
                </a:solidFill>
              </a:rPr>
              <a:t>	culturally</a:t>
            </a:r>
            <a:r>
              <a:rPr lang="en-GB" dirty="0">
                <a:solidFill>
                  <a:schemeClr val="tx2"/>
                </a:solidFill>
              </a:rPr>
              <a:t>, technologically and </a:t>
            </a:r>
            <a:r>
              <a:rPr lang="en-GB" dirty="0" smtClean="0">
                <a:solidFill>
                  <a:schemeClr val="tx2"/>
                </a:solidFill>
              </a:rPr>
              <a:t>	environmentally</a:t>
            </a:r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	Is </a:t>
            </a:r>
            <a:r>
              <a:rPr lang="en-GB" dirty="0">
                <a:solidFill>
                  <a:schemeClr val="tx2"/>
                </a:solidFill>
              </a:rPr>
              <a:t>outraged by social injustice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Participates </a:t>
            </a:r>
            <a:r>
              <a:rPr lang="en-GB" dirty="0">
                <a:solidFill>
                  <a:schemeClr val="tx2"/>
                </a:solidFill>
              </a:rPr>
              <a:t>in and contributes to the </a:t>
            </a:r>
            <a:r>
              <a:rPr lang="en-GB" dirty="0" smtClean="0">
                <a:solidFill>
                  <a:schemeClr val="tx2"/>
                </a:solidFill>
              </a:rPr>
              <a:t>	community </a:t>
            </a:r>
            <a:r>
              <a:rPr lang="en-GB" dirty="0">
                <a:solidFill>
                  <a:schemeClr val="tx2"/>
                </a:solidFill>
              </a:rPr>
              <a:t>at a range of levels from local </a:t>
            </a:r>
            <a:r>
              <a:rPr lang="en-GB" dirty="0" smtClean="0">
                <a:solidFill>
                  <a:schemeClr val="tx2"/>
                </a:solidFill>
              </a:rPr>
              <a:t>	to </a:t>
            </a:r>
            <a:r>
              <a:rPr lang="en-GB" dirty="0">
                <a:solidFill>
                  <a:schemeClr val="tx2"/>
                </a:solidFill>
              </a:rPr>
              <a:t>global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Is </a:t>
            </a:r>
            <a:r>
              <a:rPr lang="en-GB" dirty="0">
                <a:solidFill>
                  <a:schemeClr val="tx2"/>
                </a:solidFill>
              </a:rPr>
              <a:t>willing to act to make the world a more </a:t>
            </a:r>
            <a:r>
              <a:rPr lang="en-GB" dirty="0" smtClean="0">
                <a:solidFill>
                  <a:schemeClr val="tx2"/>
                </a:solidFill>
              </a:rPr>
              <a:t>	sustainable </a:t>
            </a:r>
            <a:r>
              <a:rPr lang="en-GB" dirty="0">
                <a:solidFill>
                  <a:schemeClr val="tx2"/>
                </a:solidFill>
              </a:rPr>
              <a:t>place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	Takes </a:t>
            </a:r>
            <a:r>
              <a:rPr lang="en-GB" dirty="0">
                <a:solidFill>
                  <a:schemeClr val="tx2"/>
                </a:solidFill>
              </a:rPr>
              <a:t>responsibility for their actions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69"/>
          <a:stretch/>
        </p:blipFill>
        <p:spPr bwMode="auto">
          <a:xfrm>
            <a:off x="971600" y="2521748"/>
            <a:ext cx="2865375" cy="278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30" t="25132" b="30264"/>
          <a:stretch/>
        </p:blipFill>
        <p:spPr bwMode="auto">
          <a:xfrm>
            <a:off x="438483" y="5410940"/>
            <a:ext cx="3683062" cy="1114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415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11966" r="42107" b="46501"/>
          <a:stretch/>
        </p:blipFill>
        <p:spPr bwMode="auto">
          <a:xfrm>
            <a:off x="466541" y="1268760"/>
            <a:ext cx="4358954" cy="300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92736" y="1484784"/>
            <a:ext cx="374441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Read the article about the Genocide in Rwanda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Consider the following questions: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Are you bothered about what happened in Rwanda? Why?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Is there anything you can do to help prevent this sort of thing from happening?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Do you feel responsible in any way to do something about such issues?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8621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http://www.bbc.co.uk/news/world-africa-13431486</a:t>
            </a:r>
          </a:p>
        </p:txBody>
      </p:sp>
    </p:spTree>
    <p:extLst>
      <p:ext uri="{BB962C8B-B14F-4D97-AF65-F5344CB8AC3E}">
        <p14:creationId xmlns:p14="http://schemas.microsoft.com/office/powerpoint/2010/main" val="303631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Consider the following scenarios and discuss with the person next to you how you would react to them: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9363" y="1988840"/>
            <a:ext cx="228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988840"/>
            <a:ext cx="3960440" cy="262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3608" y="494116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You see a </a:t>
            </a:r>
            <a:r>
              <a:rPr lang="en-GB" sz="2000" dirty="0" err="1" smtClean="0">
                <a:solidFill>
                  <a:schemeClr val="tx2"/>
                </a:solidFill>
              </a:rPr>
              <a:t>WaterAid</a:t>
            </a:r>
            <a:r>
              <a:rPr lang="en-GB" sz="2000" dirty="0" smtClean="0">
                <a:solidFill>
                  <a:schemeClr val="tx2"/>
                </a:solidFill>
              </a:rPr>
              <a:t> advert that asks for £2 a month to help people in Sub-Saharan Africa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8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Consider the following scenarios and discuss with the person next to you how you would react to them: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11896" r="45016" b="38837"/>
          <a:stretch/>
        </p:blipFill>
        <p:spPr bwMode="auto">
          <a:xfrm>
            <a:off x="2458125" y="1916832"/>
            <a:ext cx="4227750" cy="373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3568" y="5733256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You hear someone making openly racist remarks on a tube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315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Consider the following scenarios and discuss with the person next to you how you would react to them: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13036" r="21372" b="40114"/>
          <a:stretch/>
        </p:blipFill>
        <p:spPr bwMode="auto">
          <a:xfrm>
            <a:off x="1724950" y="2132856"/>
            <a:ext cx="5507413" cy="2773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8236" y="51571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Amnesty international reports that a woman in Sudan is set to be executed for refusing to convert to Islam</a:t>
            </a:r>
            <a:endParaRPr lang="en-GB" sz="2000" dirty="0">
              <a:solidFill>
                <a:schemeClr val="tx2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6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Consider the following scenarios and discuss with the person next to you how you would react to them: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98236" y="5157192"/>
            <a:ext cx="7560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A general election is approaching and you don’t know who to vote for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AutoShape 2" descr="data:image/jpeg;base64,/9j/4AAQSkZJRgABAQAAAQABAAD/2wCEAAkGBhMSERQUEhQVFRQWFRUWFBcXFRgXFBUXFxUVFBQVFBQXHCYeGBkjGRQUHy8gIycpLCwsFR4xNTAqNSYrLCkBCQoKDgwOGg8PGiwfHxwpKSwpLCksLCwsLCwpKSkpKSwpLCwsKSkpLCksKSwpLCkpKSwpLCwsLCkpLCksLCwsLP/AABEIAKgA+AMBIgACEQEDEQH/xAAcAAABBQEBAQAAAAAAAAAAAAAFAAECAwQGBwj/xAA9EAABAwIEAwUGBAUDBQEAAAABAAIRAyEEBRIxQVFhEyJxgZEGI1KhsdEyQsHwFBVicuFTkvEHM0OCsiT/xAAaAQACAwEBAAAAAAAAAAAAAAADBAABAgUG/8QALBEAAgIBAwMDBAEFAQAAAAAAAAECEQMEEiETMUEiUYEUIzJhoUJSccHwJP/aAAwDAQACEQMRAD8A5RrVvwGLdTNrjiOH+FRTpLTTpL06VnIOhwuIbUH1aVTiMqi7PT7IbTBFxYoxgsyB7r7HgeB+yxKASGVxfAMEi4sR8kUwWPDrOsefAq/F5cH3FnfXxQp9AtMOEH97IHMRy45l+wxiMG14hw+48EDxuWup9W8D90SweNIs6458R4ooGgjgQfQosZimTG4vk417VDQj2Y5LHepi3Fv2QfQi7kwNFbGorkjPe/8AqVga1Fcjb7w/2qN8FLuGdCB49s1HLogxAq7Ze49Sl5Mc03dszNpq6lT7w8QpBitot7zfEIdjcuwW0qjHmKbj0W3QsWbj3ccyEddzknMGkoGmtpYommjWYMZYm0rbSwT3mGtJ+nqi+DyMNu6HO+Q+6w5JGkjBlOVkkPeIA/COfUo3UIAJOwU9KFZljQ7ut2G559Ahyl5CwhudGWq/WST/AMLO/Bu4NPoimVYTUdR2H1RR8DcgeaGlYzPLs9KQDy7LSDqfbkP1WrMMVoAj8R2V9fF023Lh4AyUBxOJL36vIDkEWK5FZyb5KsTi6h3cY6WQ6pTuitSnIWSpSRXVA0z6ECSQSXmDsnz2yirQ1QaVavT2ccinhKFNrVLKN2BzIts67fmPuEXNJlRvAjgVz7GLRh8S6ndvmOBWJRs2pNF+JwBZ1HP7qOFxZYebeX2RnDYhtQdeIP7useNyqLs8x9ku00OQyqa2zNdGoHCWn/HiseOyltS47rvkfFYqNZzDLfMcD4oxhcS2oLWPEfZaUgOTE4/4OZq4VzDDhB+R8ESyNvvP/Uo5VwjXiHAEfTwWXB5UadSQZbB8QibuAFcm3QgT23PiV0ehAa7Ye7xKDJjen7sp0qTBBHipQmIQ7G6D2lYc3Z3B/d91vw92tPQJsXhO0bp22R1I5TXg5tmFLzDRP75olg8lAu+55cB90WpYcNEAQFIhW5lKJQKQFgq672sEuMfXyWfFZlwZ6/ZDXtc43lx9UJzGYYG+XwNjccX2Fm/M+KzYbCF5geZ4BFsNkpN32HLj5rcaLWDg1o/d1St9zUpxgqiV0qbabOgFz9Sgdav2jiT5DkFdmWYa+638PPi7/CysCYhwKS5MePbpa48gVXTuAeYB+S05vTBp3MXE9em6zYJo0CCDHy6eKF1fu7P0beP7e79mikoVqW6tYFbUp2TN2gNHtwSSCS8ydo8BDFINWj+Bf8DvRL+Fd8LvQr0W45BTpU2BWdg74T6FSp4dx2a70KlkoQgC/wC+ClWENJPASfK5Uswyqp2RJAAkbnr0WzG5C59FzhUbDbOEiSYaYaOIE3QMupjjTthYYnKqKaT7BwMcQfoi2BzEHuvs7geB+yCPoNOFs8lw0tdECP2Air8lfAIh0gHkdlvqRmYcXE0Y/Kg+7bO+RQbQ5juIIRbC4mpT7tVri3g6JI8eYWyvhG1BfyI3Q5IPjy1wzNgMxDrPs7nwKJBqEDJXzFo5z+iK4PDvaIc4EcOY81SbJkjHvFk9KBYpvvHf3FHMWYY48o+oQjGD3j/FZlLwE06pmaFEhWEJtKxY3QYyu9JvmFr0rNkzfdn+4reW2RU+Dm5F62UugCTsEGxuML7D8P18VvxOFq1DeA3gJ+qswuVBt3XPyCptsLDbDl8sH4TKi67rD5lEhSZTHBo/fqrcRqjuEA8zwQypl7yZL2nxWopAp5JSHxWcNH4BqPPYILiq73mXGenD0RZ+TPO2k+aw1sve3dh9J+iIqA8mDQna1XGkeR9CpU8M4mzSfJXuIA85dqIbaBfhc/uFDKARItBJjnIhdVl/st2tU9odMXi0npPBDc3yM0sS1tOXtkXBnhUkH0C4sdS3n+aOnLEli+CkNV7RY+CmMK4mzT6Fb6WTu0ku7tjbcrtqSSOZR6sE6YJLz51zzNuOp/GFMY6n8YQMMVjKK6nUA/TL3DQxlP4gn/i6fxhCW0AmdRU6hPpV7lue5ozsXaQXbdBugYzDunS0Dum8W2WjPG+4d5fULn8LinOJBiNLvk1cfVyk8h1NLhgoFDce+eHovSsPmcNbqb+Vu3gOC8rYe8fEr0oN7rf7R9AnsE2rFcuGL8BMZhTPGPGyQxLPjag1Rqr0plTFHp1Yf/mFMfmnwuoHNWcneiBfxDQSJuG6iOkxKhk+INSlLvxBzmu9ZHyIWerzRpaaNcmz2gzsClADrzNuhuqqVfW1rubWn5Ln/aTFAFzYuGW5C4+y0ezmN9y7URDYjnBG3lCUhnvJK/8AqHfplCCaDWlSaxVYfFBxaOLi8f7Z+sIiynG6YUrBNUaMBiAxkGSZJVtTNANm/NYnv5Kh7ltTYB4o3bNrs5d8I9VFucg/iEfRDXGVEhWpMDKEfCCxxM7EJhV6j1XJZtjix8DbRPnrB/8AkH1VFbP2ljhB1XIjaAZF/AEIcs8U2mWtO2dsc0DLbnotFHNWu3kHj0XKZViu1pB/xF3pqMfJY8bmzqWIsJGkGOcSP1+SqebalI3iwKbcTuv4ykfzid4NuigcZTH5guKo5oatei4N0hxLSJ5Au/UI29ikM++zc9IotcmXOs3irDATaQZgf44psrx3vKZeCAXOMzP4Wn7oZmdWK0R+VseqvwBJdTtb3n/yuNCT+o+TrTwxeD4OsONp76ws2KzQFpDRNjc2Q5zU8WPgV3d7OKsEfJ60EkwSXODniLM3ZNxxiZn9FpONHe/pAJ8wSPogVHCaQN+Q5x4K2tQLmne+56iQPSSlcetmvz5GKTOjpVmnTB/FMeQM/QqZcDMcDB6Hf9VzWUPbRe0u1PaJMEwZLdNp2V7cUQ55pugOeXXAPCPsuhHMpJNGHJXRs9oR7h3iPqgYZANmN7puLu24IzipqNex5tuCBpJgj/Km3DUg2GsuWgSSSZhs784KQz+qdobxZoxjRw+q5812mMzJzabgBOklxJmwaWOAHiJQ9mUmSdI4nhzsuhxmHY+g/UO84bgQB3e9fnsfJElkcVwzEZxk/UjBlOa9u5xiIYyRyOp8+NoRAIO32efSDuyqRZk2N7kiDHVRflWJlwLzZ7Qb8TEEdURatJGXiUuzMOPxtTtzpO4dT23Avp6XRL2XquAqtfYh7THVzf8AA9E7fZo94veZ1AEgbzpkzO99kq3ssBr775BaDMX/AA9d7pdaipWFcYtVYO9ohqqVYiGU78zJ2AUMvoTTaCTBAO3EF36AonU9lY13nSBeecWNrm6arhuyloH4Wgi+06p4dUvLI3b9xuG18exVkILcaWflBeQOXcj9F1GLxGlpPJpPpxXE4jDvNWpUDg2XloIdBBLgPJWVBXhwNXZhBkzvBmeIkgpvHqVGNCuTC3Kw/l2dtqte78LWkCT1F1opYgPDS0ggkDfxsuUw2UVSe69ohskCwcJdsI3gJqWT1W6YqEatiBxDWwDHG6uWq4pMB0fVydPQrS0EwJeWXNp1Obb0T0qshxMd1729IDoC5p2WVNLpfU0h5BF4Z3zf6+ql/J3Aka6kinqAv3xoLiYnqFS1dOzD09qjdnVBvvHfmDBvtBJER5fNChEVIDRDHiY5DgmOXEN1NL3SKlz/AEhoIuepTGm9xqQDZj5sBylKyluk2NRSikhsp9ojSoMYGSRJJO0ap25wVfiseahFQAiWxp5Q8i5VVNroFnXpnkNg7ePBKuXBodDjNPmAY7Q72hbyZ5TW1g8eKMHuRuGMbTqYZ73Q3U+eQ4fZdO6s1x7pBsHSNoM/ZcRj8B7miXu37SADt3pUcPWqU2kUnxMbidrhMaeTjArLOLlybc2xn/6Xt+HSBfoD+q25Didb2dDUHo1c09tV9V1R7m6nRcW2jgj3s02mysC9xDYfc8C4LKx/c3fs3LURWPbZ0L0psfBN+N+mmde5kWEATN1ccC4NJJAgHj0T+6+wjaR6oEkgnS5R4haeA5nh68VVV7wOkCJ5334nhsmDXP8AxNhgHl/lXuoDSGgAD0/5K4wyC6lJx4eHMo7gcs0tEgTabeauyjLdbi7g3YdTt6I/RwJ2tutbpJUhnBhTW6QLw+VzvEdB1WvFezbSJY4gieNjaEdGUQ2Q4SoUqpFiLjpZaW5dwzUJL0o4rFZU6m0mXWbSAjnr79o5XWQh7hV0PJh9SJNoDbHbebL0v+BFQW5fNYMwyHukREyJHXdF3yXgW6cW6To5yoHDtAQDalBBO/5pBCsxlSm3tTsO1p6SZ2tPnsp4jAVu80aPwtAJtOm5PjZWZV7KVMVUc6u73MtMCRqIiw8xc+iGrk6Rp49iuQQyTLm4h1R0EUe0Ba641adPdbN4ncp/aDIeya99OSxzgSP9My2D/bbfguvpYcNAAAAAgAbAdFKpSkEESCIIixG0FOLCttCjyc2jznEO/wC7aJYBHI2v8/kuWzGsHPcbAEBo2ubgRJubFd7nfs92Rc5oe5jhobx0SQNLunI+RXFYvIoOksrWLWts0EGX/i9RskMno4Y/gknbRi7aBWFv+5ewtDwJPRTxGIJNXa9ISLfCO8Ol1eMld72adXvPPwwWa5EXsVZUyh0vinUnQGtMtiA1oIIm5sboe9BXyLKq81hBmaVv6oLxay0Cp3aN4AJAPWGW25mFfk+SkVAezeAKcNl7e6ZfOq/e3HqiFLIDFOaTu6SS3tG79yHAztY26LW9C81yCXvGmsCf/J3t+77x374qb6g1uvfsIbyLex3PIwt+J9mS8VJpXc+XHtGjWNRcARwsUMxeQVGvd7tomnpY7tR3e4G6eu6m8uMFLyVVGzTGkmNNbcHeGavJD24pmquA4CGVJsUbpYNzGQWANDalhUDiCdNx4wbK7H+zrKjar2NDXOp1BIeDqJ2BHkpHIipQaAFHEMIbBAmmdPT8U+qbG4hgpg209mIFre9I42Wx2S6bGm0e7AHfFj3pjqZuFGrgG6mgsZp0AEapaPeE26xw6q9/JlLgAe0GYBtGgRJ/HHqufbn9Sdmxy/yjftphtNGgQABLwYdIk3CD5TkL6zNTXUwJjvGCujgyRWO2J5U3OkaG54InSfVPSz5+oQAB13W2j7Hv/wBSj/uP2W7CZC+jUa/taXdIP4jw8QjdXFXcHsmbck9q2sDi6GuDCBIkGQZRZ3tEH03ANdMFskQBLTeT4Ll6GHDcS6o97CCahi4mQY3EbohmD9bKwY9nf0BrQb2Y7W5o5S4oDybXx5N7dy58HvoSSCSYMHiFMEWE77EH5f8AK0U3E38h/jzVYratuNvJGchwYfUmO60T5/l+65Nc0MpW6C2AwemmBx3PibolQpqo8VowdSwPFb20x5v08Gg0LWKTaCnTdJJ2ngh+OxJpO1C4mCJ+nXotMFFN+TQ5jmHUw+I4FWMzMPlrrHkfqCnZXD5BsRZwO4KG5lhrE7Fplp5EdOI+6xyuxuKU/wAu4+PwsxIltpuRbjBC6TD0xpbpgNgQBtHBc/RrS0g7o5lb5pN/fFHwPlgdTe1M1QU0pqjlHVdNiI9SnqBBAIIgg7EHgQvNfbL2Vq0X9pScexduJM0zwk/D19V6UXKqs0OEG4Igg3BHIhYyYlNUwmPI4O0eLfwdX4trG5WTFE0idb4O/E77It7c+wz6DzWoE9g4y6XOmmeRI/LyPBclVbVc25kQONyBt47JRaevyf8AB0PqItcHTezLu2qEMeC4Nki4i/VHjlNUkGd9t1wGWYt1IucA+XWltjEQb9UUwuf1mkaRUAB/1P0IjktPB/a/4Fp503ydPTwL3TDrtMG53T1Mke4Q4iLnf5rm355Vot1OaXFztQcHCRe4IAtuimB9vaTnEVQ5hLYncTpiTGyDOE48FwlGXky432Xqsl0gtAJ6gDos1LLqrZIIsCTyIC7Q4wOpggggsqdQfwcUOx+GBFYs37N9vPggXIdjKLVSAoyl1Vv5ZiY4+I9EMxvs1VYdwRE+F4ujDK8RwPZ+YiVsdmzTp1292L8D7w7qLLK6M5MCXKPOvaDL3MptLohxt5bqjJsIS0mQL/ouk9tsNNKiW/1mPPguTw+ILRC6WNOWM5s6jMN/wR+MLSzBEjcFAm5iUQyzGk1GjqtRxyRmUostGGOo2FtXyCy1AQWgzY3CPZVh5qOJ5P8AnZNm+EaBVdGzmx/tP2VZFJPkkWmuD6GCSQSTAM8RpVDubk7R+i67KKXZ044m5j6eS8tx2KqVnGnQMBhHaP4Twa2NyNyrqONzOmO7Vpu6Om48x+qRhhlV0M48sYu2et0a4mCtFMcl5Fl//VGrTI/icMYBu5h/Q2+aP0v+sOE+GsB/YNvIrTgxhZIPlM7io94Oocj3efGxVeDzMPe7ULsJ0tIu4gbuJs0fcIflvtvg6493WZPwuOh3+10IlUdTcdXdB+K304oa9LCSXUjRL+H2IJ16QNfG36TaOSrZWLwQ+zhvGzuo6LLWzSD3nBk2aTEHwnj0Q/M/aOhSdSYajQ57iG3EbX1Hg2YEniVlpt2ahUVTDWHwT3F2iCJEiYI6jmukoM0tDeSEezckF3NGim8MElYjqMjctvsIlIFRKdiOLEpUXFOVAqWRDVGBwLXAEEQQdiDuCF5T7bey7sIe1pt1YcnrNIn8rv6eR8vH1dD8/wAR2eGrO7I1oY73Q/OOIM8OfQHiqfJZ4h/NLd1rf1VL8zc7YgHlAv4LNp1OkDTJJgTpE3gHeOF0q+CPO/VB3Mqi85k8xMkDhFk5pMq7WPLb0Kzfy48T6JFobaTKlkN2BxNegO7UGmD3XbX3gc12FDGNeHlpkFrh6rzl7S7jPijFHGuYXFpgwfA+Sx01LsGhNo6qthg8DgdJv62KEZjScAAfhHge8dvVa8ozgVGgGzo24HwPFbMa0OAB5LM9PXIzi1LXD5RyWa4g6KTTcAGOYvwWYZYHtkR48fMIrmuBcNPEc/uqqVItuP8ABT2lh6eQGpipO4nM4nCPa4giOR4LdkVL3okc1vrlrnEEX5fZQweELXyFqLXUoVnFqFsPYZoBPgVTmA1McOe/oR+qg2p1TVXE/vonZ4VJcisZtH0EEkgkucOHzBRzJ1NgYww1vIb9b3lI5w87ud6rC587EnxCiPJVZk1GqDuSo6WefhZZtak18GVmi7HOFZxb6WVuFq1aY91Wq0xyD7emyjpkTw+n75qF1iSNJtGitqrQa9apVP5dRMN5wNgnGDY2QBvvxn1VeHrw4Et1AcCYnzCNYqo2rBp0m07X70k/IBRIvcdZ/wBOfbM0i3DVpNHak8yeyJ2Y4/6Z4fD4beo0cWx8hr2uI3ggwvDspzCtDaBdFJrzUAJ2OlwIaeR1Ewu69iMHWZiHudTeKbqcNcTqZ+VwIdxBgm3NGj2Ms7shJqZOtFDucmCpqYtgMF7QeUifTdUDOaNx2jbb3VF2aqtVrQXOIa0CSSYAA4k8F5r7Xe3JrB1OhalcagQHVCOfEM6bn5LtMbm+GeNNQdo2QYLNTZGxg2K5H2yq4as0FlFzajRDXt0tEfC5o3HoRzVSVqirAOH9nGuY1zngamgwBcTeCZhc5Vc4GCIjhxRrAZkaREt1NHCYjwlZM1xIqv1NEC9uO/MC6Ao0W3YLbPOR8x4pi0HqfRWmn6/v0ULTyvvwV0UZOwPGyInDmD4Hgs1Xlv8Ar4c0TdEQmNPi32Zlk2kcBhDoF48rrf8AzNze67vQLHjvxVFCpAhVVd5XSzadSgkhfHlps3tzPU+mCLXn6rRWa0nuiBy+yEM/EFr7Zb0+BRjT9ysmaW64gzH4b3hv1WjL5DhMceiqxLpclQ/EFyca/wDR8juWTeHn2ClTCzsYVRwn9QS7ZMa69Bsicjcz38JJBJeeOsfIuk81NrFIN8I5qUxxHyUMjspq0Uj4KAeRefmpzPH5qiEg2OKmKciR5jkk1vVTDSL/AL9Fho0RpYaVuw1Mj7XVLaQNxvxE/MLbhaIt91aRDpcPRpVKYigGv+PWfpC6PJsfVo0+za86R+EGCW9ATsFzuWiyJU6kcgtpkDf80qneo71j6LPWxLju5x8XFZGvUalXkVZRcHcwPQKQreizCsovqKijU6qhmYO7pVjqp6Idi6pNpCogHxDgsZI6ytdfw+l/NZKlU8vmsshEE/52KpdRHEq11TnHqqzdZLKWwJgk9It434oj2gWIt5KztV0tB/V8f7FtR4NbaiYuWXX+5S7Qc11BU1alLtVj7Tw9Uu18PVUQnUqXUW1O91WapWE3+UE+hTUKnh++i42OD6/ydCUvthPtv3KY1llNXr80xqfuy7dnNPpgJJBJedOsKEoTpKEGhKE6ShBoShOkoQaEoTpKEEkkkoQSSSShBJJJKEElCSShBQlCSShBoTwkkoQaEoTpKEGhKE6ShBoShOkoQaEoTpKEGhKE6ShBJJJKEP/Z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" b="5301"/>
          <a:stretch/>
        </p:blipFill>
        <p:spPr bwMode="auto">
          <a:xfrm>
            <a:off x="2267744" y="1988839"/>
            <a:ext cx="4459627" cy="295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487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Consider the following scenarios and discuss with the person next to you how you would react to them: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98236" y="515719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/>
                </a:solidFill>
              </a:rPr>
              <a:t>A global warming report states that the continued burning of fossil fuels will lead to the loss of all Arctic ice within the next 50 years</a:t>
            </a:r>
            <a:endParaRPr lang="en-GB" sz="2000" dirty="0">
              <a:solidFill>
                <a:schemeClr val="tx2"/>
              </a:solidFill>
            </a:endParaRPr>
          </a:p>
        </p:txBody>
      </p:sp>
      <p:sp>
        <p:nvSpPr>
          <p:cNvPr id="6" name="AutoShape 2" descr="data:image/jpeg;base64,/9j/4AAQSkZJRgABAQAAAQABAAD/2wCEAAkGBhMSERQUEhQVFRQWFRUWFBcXFRgXFBUXFxUVFBQVFBQXHCYeGBkjGRQUHy8gIycpLCwsFR4xNTAqNSYrLCkBCQoKDgwOGg8PGiwfHxwpKSwpLCksLCwsLCwpKSkpKSwpLCwsKSkpLCksKSwpLCkpKSwpLCwsLCkpLCksLCwsLP/AABEIAKgA+AMBIgACEQEDEQH/xAAcAAABBQEBAQAAAAAAAAAAAAAFAAECAwQGBwj/xAA9EAABAwIEAwUGBAUDBQEAAAABAAIRAyEEBRIxQVFhEyJxgZEGI1KhsdEyQsHwFBVicuFTkvEHM0OCsiT/xAAaAQACAwEBAAAAAAAAAAAAAAADBAABAgUG/8QALBEAAgIBAwMDBAEFAQAAAAAAAAECEQMEEiETMUEiUYEUIzJhoUJSccHwJP/aAAwDAQACEQMRAD8A5RrVvwGLdTNrjiOH+FRTpLTTpL06VnIOhwuIbUH1aVTiMqi7PT7IbTBFxYoxgsyB7r7HgeB+yxKASGVxfAMEi4sR8kUwWPDrOsefAq/F5cH3FnfXxQp9AtMOEH97IHMRy45l+wxiMG14hw+48EDxuWup9W8D90SweNIs6458R4ooGgjgQfQosZimTG4vk417VDQj2Y5LHepi3Fv2QfQi7kwNFbGorkjPe/8AqVga1Fcjb7w/2qN8FLuGdCB49s1HLogxAq7Ze49Sl5Mc03dszNpq6lT7w8QpBitot7zfEIdjcuwW0qjHmKbj0W3QsWbj3ccyEddzknMGkoGmtpYommjWYMZYm0rbSwT3mGtJ+nqi+DyMNu6HO+Q+6w5JGkjBlOVkkPeIA/COfUo3UIAJOwU9KFZljQ7ut2G559Ahyl5CwhudGWq/WST/AMLO/Bu4NPoimVYTUdR2H1RR8DcgeaGlYzPLs9KQDy7LSDqfbkP1WrMMVoAj8R2V9fF023Lh4AyUBxOJL36vIDkEWK5FZyb5KsTi6h3cY6WQ6pTuitSnIWSpSRXVA0z6ECSQSXmDsnz2yirQ1QaVavT2ccinhKFNrVLKN2BzIts67fmPuEXNJlRvAjgVz7GLRh8S6ndvmOBWJRs2pNF+JwBZ1HP7qOFxZYebeX2RnDYhtQdeIP7useNyqLs8x9ku00OQyqa2zNdGoHCWn/HiseOyltS47rvkfFYqNZzDLfMcD4oxhcS2oLWPEfZaUgOTE4/4OZq4VzDDhB+R8ESyNvvP/Uo5VwjXiHAEfTwWXB5UadSQZbB8QibuAFcm3QgT23PiV0ehAa7Ye7xKDJjen7sp0qTBBHipQmIQ7G6D2lYc3Z3B/d91vw92tPQJsXhO0bp22R1I5TXg5tmFLzDRP75olg8lAu+55cB90WpYcNEAQFIhW5lKJQKQFgq672sEuMfXyWfFZlwZ6/ZDXtc43lx9UJzGYYG+XwNjccX2Fm/M+KzYbCF5geZ4BFsNkpN32HLj5rcaLWDg1o/d1St9zUpxgqiV0qbabOgFz9Sgdav2jiT5DkFdmWYa+638PPi7/CysCYhwKS5MePbpa48gVXTuAeYB+S05vTBp3MXE9em6zYJo0CCDHy6eKF1fu7P0beP7e79mikoVqW6tYFbUp2TN2gNHtwSSCS8ydo8BDFINWj+Bf8DvRL+Fd8LvQr0W45BTpU2BWdg74T6FSp4dx2a70KlkoQgC/wC+ClWENJPASfK5Uswyqp2RJAAkbnr0WzG5C59FzhUbDbOEiSYaYaOIE3QMupjjTthYYnKqKaT7BwMcQfoi2BzEHuvs7geB+yCPoNOFs8lw0tdECP2Air8lfAIh0gHkdlvqRmYcXE0Y/Kg+7bO+RQbQ5juIIRbC4mpT7tVri3g6JI8eYWyvhG1BfyI3Q5IPjy1wzNgMxDrPs7nwKJBqEDJXzFo5z+iK4PDvaIc4EcOY81SbJkjHvFk9KBYpvvHf3FHMWYY48o+oQjGD3j/FZlLwE06pmaFEhWEJtKxY3QYyu9JvmFr0rNkzfdn+4reW2RU+Dm5F62UugCTsEGxuML7D8P18VvxOFq1DeA3gJ+qswuVBt3XPyCptsLDbDl8sH4TKi67rD5lEhSZTHBo/fqrcRqjuEA8zwQypl7yZL2nxWopAp5JSHxWcNH4BqPPYILiq73mXGenD0RZ+TPO2k+aw1sve3dh9J+iIqA8mDQna1XGkeR9CpU8M4mzSfJXuIA85dqIbaBfhc/uFDKARItBJjnIhdVl/st2tU9odMXi0npPBDc3yM0sS1tOXtkXBnhUkH0C4sdS3n+aOnLEli+CkNV7RY+CmMK4mzT6Fb6WTu0ku7tjbcrtqSSOZR6sE6YJLz51zzNuOp/GFMY6n8YQMMVjKK6nUA/TL3DQxlP4gn/i6fxhCW0AmdRU6hPpV7lue5ozsXaQXbdBugYzDunS0Dum8W2WjPG+4d5fULn8LinOJBiNLvk1cfVyk8h1NLhgoFDce+eHovSsPmcNbqb+Vu3gOC8rYe8fEr0oN7rf7R9AnsE2rFcuGL8BMZhTPGPGyQxLPjag1Rqr0plTFHp1Yf/mFMfmnwuoHNWcneiBfxDQSJuG6iOkxKhk+INSlLvxBzmu9ZHyIWerzRpaaNcmz2gzsClADrzNuhuqqVfW1rubWn5Ln/aTFAFzYuGW5C4+y0ezmN9y7URDYjnBG3lCUhnvJK/8AqHfplCCaDWlSaxVYfFBxaOLi8f7Z+sIiynG6YUrBNUaMBiAxkGSZJVtTNANm/NYnv5Kh7ltTYB4o3bNrs5d8I9VFucg/iEfRDXGVEhWpMDKEfCCxxM7EJhV6j1XJZtjix8DbRPnrB/8AkH1VFbP2ljhB1XIjaAZF/AEIcs8U2mWtO2dsc0DLbnotFHNWu3kHj0XKZViu1pB/xF3pqMfJY8bmzqWIsJGkGOcSP1+SqebalI3iwKbcTuv4ykfzid4NuigcZTH5guKo5oatei4N0hxLSJ5Au/UI29ikM++zc9IotcmXOs3irDATaQZgf44psrx3vKZeCAXOMzP4Wn7oZmdWK0R+VseqvwBJdTtb3n/yuNCT+o+TrTwxeD4OsONp76ws2KzQFpDRNjc2Q5zU8WPgV3d7OKsEfJ60EkwSXODniLM3ZNxxiZn9FpONHe/pAJ8wSPogVHCaQN+Q5x4K2tQLmne+56iQPSSlcetmvz5GKTOjpVmnTB/FMeQM/QqZcDMcDB6Hf9VzWUPbRe0u1PaJMEwZLdNp2V7cUQ55pugOeXXAPCPsuhHMpJNGHJXRs9oR7h3iPqgYZANmN7puLu24IzipqNex5tuCBpJgj/Km3DUg2GsuWgSSSZhs784KQz+qdobxZoxjRw+q5812mMzJzabgBOklxJmwaWOAHiJQ9mUmSdI4nhzsuhxmHY+g/UO84bgQB3e9fnsfJElkcVwzEZxk/UjBlOa9u5xiIYyRyOp8+NoRAIO32efSDuyqRZk2N7kiDHVRflWJlwLzZ7Qb8TEEdURatJGXiUuzMOPxtTtzpO4dT23Avp6XRL2XquAqtfYh7THVzf8AA9E7fZo94veZ1AEgbzpkzO99kq3ssBr775BaDMX/AA9d7pdaipWFcYtVYO9ohqqVYiGU78zJ2AUMvoTTaCTBAO3EF36AonU9lY13nSBeecWNrm6arhuyloH4Wgi+06p4dUvLI3b9xuG18exVkILcaWflBeQOXcj9F1GLxGlpPJpPpxXE4jDvNWpUDg2XloIdBBLgPJWVBXhwNXZhBkzvBmeIkgpvHqVGNCuTC3Kw/l2dtqte78LWkCT1F1opYgPDS0ggkDfxsuUw2UVSe69ohskCwcJdsI3gJqWT1W6YqEatiBxDWwDHG6uWq4pMB0fVydPQrS0EwJeWXNp1Obb0T0qshxMd1729IDoC5p2WVNLpfU0h5BF4Z3zf6+ql/J3Aka6kinqAv3xoLiYnqFS1dOzD09qjdnVBvvHfmDBvtBJER5fNChEVIDRDHiY5DgmOXEN1NL3SKlz/AEhoIuepTGm9xqQDZj5sBylKyluk2NRSikhsp9ojSoMYGSRJJO0ap25wVfiseahFQAiWxp5Q8i5VVNroFnXpnkNg7ePBKuXBodDjNPmAY7Q72hbyZ5TW1g8eKMHuRuGMbTqYZ73Q3U+eQ4fZdO6s1x7pBsHSNoM/ZcRj8B7miXu37SADt3pUcPWqU2kUnxMbidrhMaeTjArLOLlybc2xn/6Xt+HSBfoD+q25Didb2dDUHo1c09tV9V1R7m6nRcW2jgj3s02mysC9xDYfc8C4LKx/c3fs3LURWPbZ0L0psfBN+N+mmde5kWEATN1ccC4NJJAgHj0T+6+wjaR6oEkgnS5R4haeA5nh68VVV7wOkCJ5334nhsmDXP8AxNhgHl/lXuoDSGgAD0/5K4wyC6lJx4eHMo7gcs0tEgTabeauyjLdbi7g3YdTt6I/RwJ2tutbpJUhnBhTW6QLw+VzvEdB1WvFezbSJY4gieNjaEdGUQ2Q4SoUqpFiLjpZaW5dwzUJL0o4rFZU6m0mXWbSAjnr79o5XWQh7hV0PJh9SJNoDbHbebL0v+BFQW5fNYMwyHukREyJHXdF3yXgW6cW6To5yoHDtAQDalBBO/5pBCsxlSm3tTsO1p6SZ2tPnsp4jAVu80aPwtAJtOm5PjZWZV7KVMVUc6u73MtMCRqIiw8xc+iGrk6Rp49iuQQyTLm4h1R0EUe0Ba641adPdbN4ncp/aDIeya99OSxzgSP9My2D/bbfguvpYcNAAAAAgAbAdFKpSkEESCIIixG0FOLCttCjyc2jznEO/wC7aJYBHI2v8/kuWzGsHPcbAEBo2ubgRJubFd7nfs92Rc5oe5jhobx0SQNLunI+RXFYvIoOksrWLWts0EGX/i9RskMno4Y/gknbRi7aBWFv+5ewtDwJPRTxGIJNXa9ISLfCO8Ol1eMld72adXvPPwwWa5EXsVZUyh0vinUnQGtMtiA1oIIm5sboe9BXyLKq81hBmaVv6oLxay0Cp3aN4AJAPWGW25mFfk+SkVAezeAKcNl7e6ZfOq/e3HqiFLIDFOaTu6SS3tG79yHAztY26LW9C81yCXvGmsCf/J3t+77x374qb6g1uvfsIbyLex3PIwt+J9mS8VJpXc+XHtGjWNRcARwsUMxeQVGvd7tomnpY7tR3e4G6eu6m8uMFLyVVGzTGkmNNbcHeGavJD24pmquA4CGVJsUbpYNzGQWANDalhUDiCdNx4wbK7H+zrKjar2NDXOp1BIeDqJ2BHkpHIipQaAFHEMIbBAmmdPT8U+qbG4hgpg209mIFre9I42Wx2S6bGm0e7AHfFj3pjqZuFGrgG6mgsZp0AEapaPeE26xw6q9/JlLgAe0GYBtGgRJ/HHqufbn9Sdmxy/yjftphtNGgQABLwYdIk3CD5TkL6zNTXUwJjvGCujgyRWO2J5U3OkaG54InSfVPSz5+oQAB13W2j7Hv/wBSj/uP2W7CZC+jUa/taXdIP4jw8QjdXFXcHsmbck9q2sDi6GuDCBIkGQZRZ3tEH03ANdMFskQBLTeT4Ll6GHDcS6o97CCahi4mQY3EbohmD9bKwY9nf0BrQb2Y7W5o5S4oDybXx5N7dy58HvoSSCSYMHiFMEWE77EH5f8AK0U3E38h/jzVYratuNvJGchwYfUmO60T5/l+65Nc0MpW6C2AwemmBx3PibolQpqo8VowdSwPFb20x5v08Gg0LWKTaCnTdJJ2ngh+OxJpO1C4mCJ+nXotMFFN+TQ5jmHUw+I4FWMzMPlrrHkfqCnZXD5BsRZwO4KG5lhrE7Fplp5EdOI+6xyuxuKU/wAu4+PwsxIltpuRbjBC6TD0xpbpgNgQBtHBc/RrS0g7o5lb5pN/fFHwPlgdTe1M1QU0pqjlHVdNiI9SnqBBAIIgg7EHgQvNfbL2Vq0X9pScexduJM0zwk/D19V6UXKqs0OEG4Igg3BHIhYyYlNUwmPI4O0eLfwdX4trG5WTFE0idb4O/E77It7c+wz6DzWoE9g4y6XOmmeRI/LyPBclVbVc25kQONyBt47JRaevyf8AB0PqItcHTezLu2qEMeC4Nki4i/VHjlNUkGd9t1wGWYt1IucA+XWltjEQb9UUwuf1mkaRUAB/1P0IjktPB/a/4Fp503ydPTwL3TDrtMG53T1Mke4Q4iLnf5rm355Vot1OaXFztQcHCRe4IAtuimB9vaTnEVQ5hLYncTpiTGyDOE48FwlGXky432Xqsl0gtAJ6gDos1LLqrZIIsCTyIC7Q4wOpggggsqdQfwcUOx+GBFYs37N9vPggXIdjKLVSAoyl1Vv5ZiY4+I9EMxvs1VYdwRE+F4ujDK8RwPZ+YiVsdmzTp1292L8D7w7qLLK6M5MCXKPOvaDL3MptLohxt5bqjJsIS0mQL/ouk9tsNNKiW/1mPPguTw+ILRC6WNOWM5s6jMN/wR+MLSzBEjcFAm5iUQyzGk1GjqtRxyRmUostGGOo2FtXyCy1AQWgzY3CPZVh5qOJ5P8AnZNm+EaBVdGzmx/tP2VZFJPkkWmuD6GCSQSTAM8RpVDubk7R+i67KKXZ044m5j6eS8tx2KqVnGnQMBhHaP4Twa2NyNyrqONzOmO7Vpu6Om48x+qRhhlV0M48sYu2et0a4mCtFMcl5Fl//VGrTI/icMYBu5h/Q2+aP0v+sOE+GsB/YNvIrTgxhZIPlM7io94Oocj3efGxVeDzMPe7ULsJ0tIu4gbuJs0fcIflvtvg6493WZPwuOh3+10IlUdTcdXdB+K304oa9LCSXUjRL+H2IJ16QNfG36TaOSrZWLwQ+zhvGzuo6LLWzSD3nBk2aTEHwnj0Q/M/aOhSdSYajQ57iG3EbX1Hg2YEniVlpt2ahUVTDWHwT3F2iCJEiYI6jmukoM0tDeSEezckF3NGim8MElYjqMjctvsIlIFRKdiOLEpUXFOVAqWRDVGBwLXAEEQQdiDuCF5T7bey7sIe1pt1YcnrNIn8rv6eR8vH1dD8/wAR2eGrO7I1oY73Q/OOIM8OfQHiqfJZ4h/NLd1rf1VL8zc7YgHlAv4LNp1OkDTJJgTpE3gHeOF0q+CPO/VB3Mqi85k8xMkDhFk5pMq7WPLb0Kzfy48T6JFobaTKlkN2BxNegO7UGmD3XbX3gc12FDGNeHlpkFrh6rzl7S7jPijFHGuYXFpgwfA+Sx01LsGhNo6qthg8DgdJv62KEZjScAAfhHge8dvVa8ozgVGgGzo24HwPFbMa0OAB5LM9PXIzi1LXD5RyWa4g6KTTcAGOYvwWYZYHtkR48fMIrmuBcNPEc/uqqVItuP8ABT2lh6eQGpipO4nM4nCPa4giOR4LdkVL3okc1vrlrnEEX5fZQweELXyFqLXUoVnFqFsPYZoBPgVTmA1McOe/oR+qg2p1TVXE/vonZ4VJcisZtH0EEkgkucOHzBRzJ1NgYww1vIb9b3lI5w87ud6rC587EnxCiPJVZk1GqDuSo6WefhZZtak18GVmi7HOFZxb6WVuFq1aY91Wq0xyD7emyjpkTw+n75qF1iSNJtGitqrQa9apVP5dRMN5wNgnGDY2QBvvxn1VeHrw4Et1AcCYnzCNYqo2rBp0m07X70k/IBRIvcdZ/wBOfbM0i3DVpNHak8yeyJ2Y4/6Z4fD4beo0cWx8hr2uI3ggwvDspzCtDaBdFJrzUAJ2OlwIaeR1Ewu69iMHWZiHudTeKbqcNcTqZ+VwIdxBgm3NGj2Ms7shJqZOtFDucmCpqYtgMF7QeUifTdUDOaNx2jbb3VF2aqtVrQXOIa0CSSYAA4k8F5r7Xe3JrB1OhalcagQHVCOfEM6bn5LtMbm+GeNNQdo2QYLNTZGxg2K5H2yq4as0FlFzajRDXt0tEfC5o3HoRzVSVqirAOH9nGuY1zngamgwBcTeCZhc5Vc4GCIjhxRrAZkaREt1NHCYjwlZM1xIqv1NEC9uO/MC6Ao0W3YLbPOR8x4pi0HqfRWmn6/v0ULTyvvwV0UZOwPGyInDmD4Hgs1Xlv8Ar4c0TdEQmNPi32Zlk2kcBhDoF48rrf8AzNze67vQLHjvxVFCpAhVVd5XSzadSgkhfHlps3tzPU+mCLXn6rRWa0nuiBy+yEM/EFr7Zb0+BRjT9ysmaW64gzH4b3hv1WjL5DhMceiqxLpclQ/EFyca/wDR8juWTeHn2ClTCzsYVRwn9QS7ZMa69Bsicjcz38JJBJeeOsfIuk81NrFIN8I5qUxxHyUMjspq0Uj4KAeRefmpzPH5qiEg2OKmKciR5jkk1vVTDSL/AL9Fho0RpYaVuw1Mj7XVLaQNxvxE/MLbhaIt91aRDpcPRpVKYigGv+PWfpC6PJsfVo0+za86R+EGCW9ATsFzuWiyJU6kcgtpkDf80qneo71j6LPWxLju5x8XFZGvUalXkVZRcHcwPQKQreizCsovqKijU6qhmYO7pVjqp6Idi6pNpCogHxDgsZI6ytdfw+l/NZKlU8vmsshEE/52KpdRHEq11TnHqqzdZLKWwJgk9It434oj2gWIt5KztV0tB/V8f7FtR4NbaiYuWXX+5S7Qc11BU1alLtVj7Tw9Uu18PVUQnUqXUW1O91WapWE3+UE+hTUKnh++i42OD6/ydCUvthPtv3KY1llNXr80xqfuy7dnNPpgJJBJedOsKEoTpKEGhKE6ShBoShOkoQaEoTpKEEkkkoQSSSShBJJJKEElCSShBQlCSShBoTwkkoQaEoTpKEGhKE6ShBoShOkoQaEoTpKEGhKE6ShBJJJKEP/Z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88840"/>
            <a:ext cx="3744416" cy="2804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02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00621" y="86277"/>
            <a:ext cx="40634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Ground Rules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AutoShape 2" descr="data:image/jpeg;base64,/9j/4AAQSkZJRgABAQAAAQABAAD/2wCEAAkGBxQTEBMUEBAVFhETFhwaFhgVFxYZFhgeGxgiGB4YHBgYKCggJCYmHBYXIjEjJSkrLi4uGB8/ODMtNy0tLiwBCgoKDg0OGxAQGzEmICQ3MTgvNzQrNTAwLzQ3NDQ0LzQ3MCw0Lyw0MCs0Lyw3NC80LywsLDQsLCwsLCwsLCwsLP/AABEIAMgA8AMBEQACEQEDEQH/xAAbAAEAAgMBAQAAAAAAAAAAAAAABAUCAwYBB//EAD4QAAEDAgMCDAQGAgAHAQAAAAEAAgMEEQUSIRUxBhMzQVFTYXORkrLRIjJxgRQjUqGxwUJyJDRiY4LC8Af/xAAbAQEAAwEBAQEAAAAAAAAAAAAAAgMEBQEGB//EADoRAAICAAIHBgMGBwEAAwAAAAABAgMEERITITFScZEFFDNBUbEWYYEiU6HB0eEGFTI0QnLw8SMkgv/aAAwDAQACEQMRAD8ApMOoYjDETDHcxt/wb+kdi+oqqrdcfsrcvI+HvvtVsvtPe/N+pI2fF1Mfkb7KzU18K6FX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NnxdTH5G+yamvhXQd4t431Y2fF1Mfkb7Jqa+FdB3i3jfVjZ8XUx+Rvsmpr4V0HeLeN9WR8RoYhDKRDHcRu/wAG/pPYq7aq1XL7K3PyLaL7XbH7T3rzfqSMN5CLu2+kKynw48kVYjxZ837klWFQQBAEAQBAEAQBAEAQBAEAQBAEAQBAEAQBAEAQBAEAQBAEBGxLkJe7d6Sq7vDlyZbh/FhzXuMN5CLu2+kJT4ceSGI8WfN+5JVhUEBnDC57g1jS5x3BoJJ+wXkpKKzbJRhKbyis2ezwOYcr2Oa7ocCD4FeRkpLNPMThKDyksmbKyjfEQJWFpIBAPQdxXkLIzWcXmStpnU8prIjqZWEAQBAEAQBAEAQBAEAQBAEAQBAEAQBAEAQBAEBGxLkJe7d6Sq7vDlyZbh/FhzXuMN5CLu2+kJT4ceSGI8WfN+5JVhUEB0tTM6mo6dsBLZKkOfI5ujyAQGtBGttTuWCMVddNz2qOxenzOrZKWHw9aqeTntbW/wCSKzFHVRY0VImyNJymVrt53jM4X5t1+ZaKlSm9Xln8jJe8S4rXZ5LdmvzZc1mFcbUtikme55pg6Muy6uy5gz6fussLtXU5xiktLb+pvtw2tuVcpNvRzXP0KbDaBr4aiWQkNiaMtravcbAajdobrVba4zjCPn7GCiiM652S3R92TtkU8fFx1M0gmla1wyNbkjzbs9zc9OllTr7Z5yrSyXrvfI0d0oryhdJ6Usty2LP1KfEaN0Mr43/Mw2Ntx7VqrsVkFJeZiuqdVjhLei52Cz8UyPO7iHRCUv0zBuTMezQiyy95lqnLL7WeX1N3cYa9Qzei1nn8sjWcDa2WrbI52SmaSCLXcSbMB057he95bhBx3y/5ke5xjZapPZD/AJGugpaQ5GyzTGSSw/LY0NYSbWcXau+ylZO9ZuMVkvV7+hCmrCvJTk236LYuee8s+DlHHDVVUcpe58UcgaWBtrBpzH4txta33us+JslZVCUdza/Y14GqFV9kJ55pPd6ef13ZFXR4dDK6Z7XyMpYWguLg0yG+gaALNuSD4LRO2yCjFpOT6GSvD1WSlNNqEfXf+m0xxLDouIE9M95iz5HNkDQ9rrZhq3Qghe1Wz09XYlnv2bjy/D16tW0t6OeTz3p/Q28IMMgp3OjbJI+X4SNGhrQRc5jvJ7Bu6So4e6y1KTSSJYzD00NwTbls5LmUi1mAIAgCAIAgCAIAgCAIAgCAjYlyEvdu9JVd3hy5Mtw/iw5r3GG8hF3bfSEp8OPJDEeLPm/ckqwqCA6KJzaqmhj41kc9PmDc5yte12ujuYghYXnTZKWWcZenkzpxccVTGGklKO7PzX7GzGpHNohFNUNlm4/PpJxhDeLtv+vN2ryhJ36cI5LLLdltzJ4pyjhlXZPSlpZ789mRhj1fkq4JYnAmOKI6EEXDdW3HgvcPVpUyhLzbI4y7QxELIPcomfC2aJrGxU7w5kj3TusRvdo1unQL6doXmDjOTc5rall+pLtGVcIqup7G3J/Xd0LSoxWeZsb6WtjjbkaHse5jSxwFj8w1B7FnjTXW3GyDbz2NeZrliLrYqVFiSy2p5LJ/U47EpXPme58gkcTq8bnW0uN3MF06oqMEksvkcO+cpWNyeb9fU6BtczZ2YuHHtY6nAv8AFlc4PvbfbLcX7Vi1Uu8ZeW86auh3PSz+0lo/jn7HuN1zDRtc14MtSIxIAdQIQRr9SQlFclc01sjnl9RirovDpp7Z5Z//AJJ8VTkbA6lqYYqZrGmXVvGl3+QIsXE9FlS4aTkrIty25eny+RojNwjCVM4xgks/X5/MiQTM2lU/msyyskDXZhku9umqtlGXdobHsa/AphKPfbPtLanl6bdxq4O1BpzUQceyOWRrckgcHMDm3Ns27UO3qWJirVCzRbSzzXmQwcnQ7KtNKTyyflmv/SNwhqKjiw2oq2SXdfIxzXEafMS0W7N6nho1aWcINfMrxk79BRtsT+Sy/I94QsZNiGUStax+QZ7gtHwjXRMM5V4fPLas9gxkY24vR0kk8tpT4lTCOV7GyCRrTYPbud28601Tc4KTWWZhvrVdjgnnl5kZWFQQBAEAQBAEAQBAEAQBARsS5CXu3ekqu7w5cmW4fxYc17jDeQi7tvpCU+HHkhiPFnzfuSVYVBAEAQBAEAQBAEAQBAEAQBAEAQBAEAQBAEAQBAEAQBAEAQEbEuQl7t3pKru8OXJluH8WHNe4w3kIu7b6QlPhx5IYjxZ837klWFQQFvRYXGIRPVSObG5xDGxgGR9t5F9ABpqVmsuk56utZvzz3I21YatVq25tJ7kt7I2JRwDKad8hBvdsrQHNtuOZuhv/AEp1O3arEvoVXxo2Opvk1tXTYbsYpo87fwzJcvFtc7O1192rtebt3KNE5aP/AMjWeZZiqoaS1KeWSb2f9+hXxQudfK0uyi5sCbDpNuZXuSW9mWMJS/pWeRlFSvc0uZG9zW/MWtJA+pGgXjnFPJs9jVOScoptL5GlSIFtiNFGyKkeAfzWkyWNzo62l+xZqrJSlNem42301wrql6raTqbB4pq8xxNlbA0ZiC05wA29tdRc7r9KqliJ10aUstI0QwlVuKcIJqK6/j6lZisTeMa2OlkhcR8jy5xOuhFwCr6ZPRblNS+ZkxMFppQrcX6byFPA5hyyMc13Q4EHwKtjKMlnF5medcoPKSyfzNakRCAIAgCAIAgCAIAgCAIAgCAIAgI2JchL3bvSVXd4cuTLcP4sOa9xhvIRd230hKfDjyQxHiz5v3JKsKggOhx7WkoHD5Ax7TbmIcL/AH9liw+y61eew6eLyeHpflk/3NOJUFP+FE9MZuW4siXJ+jNcZPtzqVdtut1dmW7PZn6/Mrvpo1Gtqz35bcvTPyLqpqxHiEIfyctPHG/6PZb+bLLGDlh5Zb0219DfO1QxcFLc4pP6lbLTGkpZw7lJpTEP9Izdzh2Elo8Fepq+2LW5LP6vcZZVvC0TT3yeX0W/qXOJTxwyQNbXPhbHGwiNsTnNN9SSWuAObtCy1RlZGTdalm3tz/7cbrpwplBK1xSS2JNr8H5nI43JG6oldByTnXbpbfqdPrddKhTVaU95xcXKuV0nX/Sywxr/AJeg7t3rVNHiW8/yNOL8Gnl+ZexSEYzPZxF2uvYkXtGD/KxtJ4OOf/bToRk12jPJ+X5FdwXmzRVc0s72yNYxolIdI9gcTe2t+YDfor8VHKUIRjs27NyZmwM9KFtk5NNJLPe1nn9TRjNbE6lbH+JfUTMkzNc9jmuDSLFt3E3FwDvU6K5q1y0dFNepXirapUKGsc5J7G1ls9Npzi3HLCAIAgCAIAgCAIAgCAIAgCAIAgI2JchL3bvSVXd4cuTLcP4sOa9xhvIRd230hKfDjyQxHiz5v3JKsKggLLDcYfE1zC1kkTjcskF236Rzg/RUW0Rm9LPJ+qNVGLlVFwyTi/JnuI4wZYxE2KOOIOz5YwdXWtckkncvKsOoS02238z2/FuyGgoqKzz2epoxXEHTvDnNALWNZpfc0Wvqp1VKtZIrxF7ukpNbkl0N2N4y+pcwyAAsbl0vr0uPaVGjDxpTUfMnisXPENOXkb4uEDuLayWGKbixZjpGkuaOi4IuPqoPCrSbjJrPfkWRxz0FGcVLLdmVU8pe5ziAC4kmwAGvQBuWiMdFJIxzk5ycn5kuoxQvhiicxv5JOV2uax1ynmtdVxpUZymnvLp4lzqjW1/Tuf5EgY+/8U+pyNzvBBbrl1bl6bqHdY6pVZ7EW9+lr3fltf8A4RcKxN8DiWWIcMrmuF2uHQQrLqY2rJlOHxE6ZNx8968mZYjiQkaGtgiiaDf8tpuTu1JufsvKqdB5uTfMlfiVYslBRXyPcZxZ1S5jnta0sYGjKLaBeUUKpNJ7xisVLENOSSyWRXq8zBAEAQBAEAQBAEAQBAEAQBAEBGxLkJe7d6Sq7vDlyZbh/FhzXuMN5CLu2+kJT4ceSGI8WfN+5JVhUEBJoMPkmdlhjc9w32G76ncPuq7LYVrObyLaaLLnlWsz3EMOlgIE0bmE7rjQ/Q7ildsLFnB5nt2HspeViyMsTw2SBwbK2xc0OGt9CvKro2rOIvw86GlPz2kNWlIQBASKKikmdlijc93QB+56FCyyNazk8iyqmdstGCzZur8HnhF5oXNHSRceI0UK767NkXmWXYS6nbOLRp/BSZM/FP4v9WV2XzblPWQz0c1nzK9TZo6ei8vXLYR1MrCAIAgCAIAgCAzbE4gkNJA3kA2H1K8cktjPVGTWaRLfhUogE5b+UTYG41P0+yrV8HZq/MveFsVWta+yQVaZwgCAIAgCAICNiXIS9270lV3eHLky3D+LDmvcYbyEXdt9ISnw48kMR4s+b9ySrCoIDo8UJjoqSKPQTh0kltM5uA0H6LDVlO+c5f47F8jqYjOvDVVw/wAtr+foV+JYVUwxt49j2xh1mguBaCRfQA6Xt+yuqvpsk9B7TNfhsRTBaxNLy2lzLhMb6tsLi8l9M0xlzyfjyXG/m03bllV841Oa8pbdnkbpYaueIVbz2xWW3zyKjDqJn4eomlafyw1rBcj43H+gN3atNtktZCEfPfyMVFMdVZZNbti5v9C4bgMcfFslpaiV0jWl8keYNjzczQGkGw33KzPEynnKM0styfmbVgoV6MJwlLPe15ctm3I53FaIwTSRE3LHWvuvzg2+llupsVkFNeZzMRS6bHW/I+gcHcMMWHy8XPEJJNeMDvhbcCwJ5iLnxXFxN2niFpReS8j6TB4bVYWWjJZvz9P/AA4zFKuaOVrH1Am4k5mnNnZc6/5b+jVdSqFc4OSjo5/RnDxFt1dijKelo7vNHVcDsbqKiaV8zx+HawlwsA1vQB9gVz8bh6qoRjBfaZ1uzsXffZKVj+yl9Dg61zTI8xizC9xaOgX0HhZdiCailLefPWuLnJx3ZvLkdhg2D0UuRjY6l5eNZcpDGm17XGn8rmX34iGcm4rLy8zt4bC4SzKKjJ5+eWxHJ4pS8VNJGDcMcWg9NiujVPTgpepxr69VbKHozsn4BRRyU8cjZXPqGjL8WgP6iRbpt9ly1isROMpRyyid3uWDrlCEk25L1MYuDdI589O0ymeFpcXmwHYABv3jmXrxd6UbHlovyPI4DCtzpWelFZ5ldheDQMpPxVZnc1xsxjDY77XvcdB5+ZX24i2V2pqyXq2ZcPhKa6Nffm09yRvq+DEQqKXI5xpqq9tRmb8Oa1/v+xUIYyernn/VEss7Oq11ei3oT/AnQ8GqN809OzjeOjbmzE/C29rAdNrjePuqXi8RGEbHlkzRHs/CTsnTHPSXn6HuBS04wl5kjeY8/wCYGnVx01Go03dG5L1a8WtFrPyGFlQsC3JPLPb82exGDZMZqA8RcYSGs1cfiNm3P8o9Z3tqGWeXmIunuEXbno57lz3FDwuwmKEU8lPmDJ2E5XG5Fsp3/wDn+y14O+djlGe+Jz+0cLVUoTq3S/b9TnVuOYEAQBAEAQEbEuQl7t3pKru8OXJluH8WHNe4w3kIu7b6QlPhx5IYjxZ837klWFQQF9BURVFPHDNLxUkJPFvcCWOa7UtdbUWIGqxyhOqxzgs0968zowsrvqjVZLRcdz8mvQYi6KOiEDJ2yvM/GEsDsoGTLa5trdK1Od2scclllt5i/V14fVRmpPSz2csjzH8RH4mKWF4JjjisRuzNG7xTD1PVyjNb2xjL1roTre5Lqjdwsr4nBjKZ12Oc6Z9v1v5j9BfxUcHXNNys37lyX6k+0Lq2lGp7G3J83+hLqcR/EBj2V7qdwY1skbnSAXaLZm5NDdVRq1TcXXpbdj2fmXzv16U43aGS2rN/hkcvWvvI48Y6TXR7r5nDmJvc7u1dCCyitmXyOPa85t6Wfz9TuMNdStoH05rmXl1Jyn4b20tfW1ukLk2q6V6sVb2H0NHd44V0u1bfwOZr8KgY+IMrWyNe6z3BluLFx8R1N958FvruslGTcMst23ecm7DUwlFRsTTe3Zu/E6jERSugbBBiEcMI+YBhc556XOuP4WCvXRm7J1tvnuOtcsPKpU12qMff65nDVcbWSOax/GMabB1suYdNtbLrQblFNrJnz9kYwm1F5pefqfSJOEtPmilbWZImtsYBHqTuF+i3QOhcNYS3JwcM365n1Dx9GcbFZlFf45f9uOB4QysdVTOjfmY55INrXuuxhlKNUVJZM+cxkoyvlKDzTZ02KYrC6qoHNlaWxNGc8zd29YKqbFVYmt+461+Jqd9MlJZLf8jOgxeEV9ZIZWiORlmO5nGw3eC8sosdFcUtqZKrE1LFWyclk1sIeHYjBUUIpaibiXxm7XluZpAP26SN6tsqsqv1sFmmUU3034bUWy0WtzJdTj0H4mijjf8AkUx+KQ6AnLlv+37qqOGs1VkpL7UvIunjadfVCL+zDz+hswvGIG4lVSOmaI3sAa7mPy7vAry2ix4aEUtqJ0YqlYy2bksmtn4FfwdrIH0MtNNMInOdmDiLjm5vqNyuxNdkb42wjmZcFbTPDSoslo5sxr66LZbYWStdI2Q6agkBxs63aLH7r2uufenNrZkeXW1dxValm0/zM8arKeVuHMdLdjGkS5d7bhm/wPgvKK7YO2SW17vxJ4q2i1URlLYt+XluKPhBFA2dwpXF0VhYnXXnAJ5lrw7sdadi2nOxkaY2tUvOJWq8yhAEAQBARsS5CXu3ekqu7w5cmW4fxYc17jDeQi7tvpCU+HHkhiPFnzfuSVYVBATG4XKRcRmx7R7rkT7e7OhJxlcs0dWPYePklJVPJ/Nfqe7Jm6s+I91H4g7M++ie/wAh7Q+6fVfqNkzdWfEe6fEHZn30R/Ie0Pun1X6jZM3VnxHunxB2Z99EfyHtD7p9V+o2TN1Z8R7p8QdmffRH8h7Q+6fVfqNkzdWfEe6fEHZn30R/Ie0Pun1X6jZM3VnxHunxB2Z99EfyHtD7p9V+o2TN1Z8R7p8QdmffRH8h7Q+6fVfqNkzdWfEe6fEHZn30R/Ie0Pun1X6jZM3VnxHunxB2Z99EfyHtD7p9V+pqqKJ7AC9tge0f0teE7TwmLk40WKTW/IzYrs7E4WKldDJPkR1uMQQBAEAQBAEAQBAEAQBAEAQBARsS5CXu3ekqu7w5cmW4fxYc17jDeQi7tvpCU+HHkhiPFnzfuSVYVBAdrT/I3/UfwvwvG/3Nn+0vdn7FhfAhyXsbFlzLwgCAIAgCAIAgCAqOEvJs/wBv6X238Ef3Nv8Aqvc+T/i7+3r/ANvyOdX6QfBBAEAQBAEAQBAEAQBAEAQBAEBGxLkJe7d6Sq7vDlyZbh/FhzXuMN5CLu2+kJT4ceSGI8WfN+5JVhUEB2tP8jf9R/C/C8b/AHNn+0vdn7FhfAhyXscvwho4Za+MVIbkFM83d/ic3zDtC7XZt+Ip7PnLD56WnHd57N31M98ISuSnuyZX4djdT+GYDI1jo6QzF0jcxks6wGpFtBv7VuxPZuD7zJ6OkpWaGSeWjsze7/wqhfbq1tyyjnt8yW7HqgylzXMETZ6dmQsu4iYNv8d9LZjzLOuy8LGvQabk42PSz2Zwb8vnzLO8WOWaezOKyy9SNLj0z+NaJfypIZ3McIwzkyBdhzOJGu8gdivh2ZhqtCTh9qMq01pOX9XrsS6Z/Mg8RZLNZ7Gnlsy3fVmzalUxsUVP8ZbStlu5rDmJtoSS2zRuuLlQ7lgrJTuv2J2OO97MvTJPNv02L0PdbbFKMNuzP/t2wt8cr52y0scLmx8c2QvLmZ8pa1pAAuOly5XZ+Gw0qrrLU5aDjlk8s820/ZGi6yxSjGOzPPyzKYcKJ3QmQOY0xUrJnAtvxhcdWjXQaW0vvXW/kuFhcq2m9Ocorb/SkvxfP0M/erHHS9EnzMqrhRNHK4OAyQOe6bSxyODeKA7QXEE/9JUaexcPbUnHfYkobf8AJZ6fts5iWLnGTz8s8+XkdVgznmniMxvI5gLja2pF9y+cxyqjiZxqX2U2l9DdU5OCct5E4S8mz/b+l9Z/BH9zb/qvc+X/AIu/t6/9vyOdX6QfBBAEAQBAEAQBAEAQBAEAQBAEBGxLkJe7d6Sq7vDlyZbh/FhzXuMN5CLu2+kJT4ceSGI8WfN+5JVhUEB2tP8AI3/UfwvwvG/3Nn+0vdn7FhfAhyXsaqrD4pCDLEx5G4uaDbxUacVfSmq5uKfo8iyVcJf1LM8q8OilLTLEx5Z8uZoNvpf6JTir6U1VNxz35PLMSrhPLSWeRm6jjJJMbblwcTYaubud9RzFRWItSSUnsTW/ye9cme6EfQ0xYPA1xc2CMON7kNFzcWP7FWyx+KnFQlZJpfMiqa081FGDsEpy1rTTxlrCS0FoIBJubfdSXaOLUnNWyze957zzUVZJaK2Ex8DSWlzQS2+UkC4vobLNGycU4xbSe/5ljim82iPJhULsmaCM8X8l2j4foro43ER0srH9rft38yDqreWcVs3G2WijdmzRtOcAPu0HMBuB6VXDEWw0dGTWju27uRJwi881vN6pJFRwl5Nn+39L7b+CP7m3/Ve58n/F39vX/t+Rzq/SD4IIAgCAIAgCAIAgCAIAgCAIAgI2JchL3bvSVXd4cuTLcP4sOa9xhvIRd230hKfDjyQxHiz5v3JKsKggLNmNyAAWboLbl8tb/COBsm5tyzbb3+p9HX/E+MhBRSjs2bjLbsnQ3wUPg3s/1l1/Yl8VYz0j0G3ZOhvgnwb2f6y6/sPirGekeg27J0N8E+Dez/WXX9h8VYz0j0G3ZOhvgnwb2f6y6/sPirGekeg27J0N8E+Dez/WXX9h8VYz0j0G3ZOhvgnwb2f6y6/sPirGekeg27J0N8E+Dez/AFl1/YfFWM9I9Bt2Tob4J8G9n+suv7D4qxnpHoNuydDfBPg3s/1l1/YfFWM9I9CNW4i6UAOtYG+i6fZnYWG7OnKdOebWW1mDtDti/HQULUsk89hDXZOSEAQBAEAQBAEAQBAEAQBAEAQEbEuQl7t3pKru8OXJluH8WHNe4w3kIu7b6QlPhx5IYjxZ837klWFQQBAEAQBAEAQBAEAQBAEAQBAEAQBAEAQBAEAQBAEAQBAEBGxLkJe7d6Sq7vDlyZbh/FhzXuMN5CLu2+kJT4ceSGI8WfN+5JVhUEAQBAEAQBAEAQBAEAQBAEAQBAEAQBAEAQBAEAQBAEAQBARsS5CXu3ekqu7w5cmW4fxYc17jDeQi7tvpCU+HHkhiPFnzfuSVYVBAEAQBAEAQBAEAQBAEAQBAEAQBAEAQBAEAQBAEAQBAEAQEbEuQl7t3pKru8OXJluH8WHNe4w3kIu7b6QlPhx5IYjxZ837klWFQQBAEAQBAEAQBAEAQBAEAQBAEAQBAEAQBAEAQBAEAQBAEBGxLkJe7d6Sq7vDlyZbh/FhzXuMN5CLu2+kJT4ceSGI8WfN+5JVhUEAQBAEAQBAEAQBAEAQBAEAQEo4dLkz8TJxYF82R2W3Tfcq9bDPR0lnzLdRbo6Wi8vXLYXHCHgsaaJkgmEjXuAFmlu8XB3nfZZsPjVdJxayy+ZtxnZzw9ampZp/I34/wNdTQGXjg8NIBAYRvNr3uVDD49XT0NHL6lmL7Klh6nZpZ/Q045wWNNTtldMCXloDMltSLkXvzWPMpUY3XWOCju+ZDFdm93pVjlvy2ZHOLccwt4OD0rqZ1T8IiaCdT8RsbblmlioK1VeZthgLJUu7ZkVC0mIIAgOqwjgU+enEwlDS4EtaW3vbdrfnsudd2hGuzQy/E6+H7IndSrNLLPyyK3gthcdRPxcshY3KSLEAk9AJ/+0WjF3Sqr0orMy4DDV326E3kRcco2Q1Ekcb87GnQ6eGmmm5ToslZWpSWTKsVVGq1wg80i2n4LgULaoTHVoJZl6Tb5r/0s8cY3e6svxNk+zUsMr9Ly3ZHJYlyEvdu9JWq7w5cmYMP4sOa9xhvIRd230hKfDjyQxHiz5v3JKsKggCAIAgCAIAgCAIAgCAIAgLmL/hoWSWBnmBLLgHi2A2zAHTM43seYN7Vlf8A803H/Fb/AJv9jdH/AOvWp5falu+S9eb/AALCoiezDDNI5zpKmQAucSTkFyBc9Jbfw6FTFxlidCO6K/E0TjKGC1km3KbXQ6vBmCqw+nB1LHMvf/tvH9Bc656nES+ef4o7GHXecJD5Zfgy1xKJtRFND0ENPg138FZ6pOqUZmu6KvhKv6exTcJKkOraeLiOPAY5xZpvNgHG+mmU7/1LThoZUynpaO7aYsZYniYV6Olsby/P6fmTH0AlppePpIojZ1g0tdoG3DswAtr/AAq1a4WR0Jtl8qVZTLWVpb/n+hGw2vDcJEnFMIZHqw/K6xtr9d6nbU3i9HPe95VTclgdPRWxbvI14FhIZRiWOnjkqJfjIfYD4jewNjYAcwUsRe5XaEpNRWzYRwmGUcPpxinKW3b/AN5GeJYLEKqkl4ljc7iyRlgWklhcDbdplOttV5ViJuqcc3s2rqe3YWtX12aKWexr6Z/hkVHDGqYJHUkNMwPlLPjFgbk7rW7BzrTgoScddOTyWewx9pWRUu71wWcstv8AyOvhBifBCxhMQjcC62gLcuW/1+Jcx5TUpt7c/wBTsRzrlCuK2ZP8MsvzORw3CmsxiVj2Ncwtc8BwBHxWO49pK6dtzlg1JPbuOPRh4w7QlFrNNNlzRYVDG+sndCx2VxytyizWsjBIAtYXN/2WWd05RrrT/wCbN1eGqhO21xXy+iNGOVIlwgyNjDA9oOUbh8W7QD+FKiDhi9FvPIrxc1ZgHNLLNbj5RiXIS9270ldu7w5cmfM4fxYc17jDeQi7tvpCU+HHkhiPFnzfuSVYVBAEAQBAEAQBAEAQBAEAQBAfTMKwemraWnc+5dEzIcpsdN7T/P3XBtvtw9skvM+qowtGLohKXksv2MP/ANEkjjpI4W2BLhkaOYNG/wDgfdS7NUpXOb+pDtiUIYdVr6fQqeA/CWKnikjncQM2ZtgTvFiNPoPFaMfhJ2zUoIydl4+uitwseW3YScD4WwsqKt0riGSvDo7NJ3At3DsDVXfgZyrgorat5bhe06o22Sm9jezZ9P0NFLwrjbiMszrmF7QwG2oAsb237wVOeCm8MoLetpXDtKtYyVj/AKWsizbwnomNnDXyv43M83B3uAGVpdu7OYKjueIk4tpLLI1LtHCQjNJt6Wb/AG2lfgeP0v4D8NUOezQtNgTcE3uCAVdfhrtfra1mZ8LjsP3XU2tr6GVDwjpXU7qad0jY2G0bxe5aDdt7agjTsK8swlysVsMs3vXue1Y/DyqdFjeS3P1Xl9SK3FKOOppnQvlLIy4yOfmIN2kDQ63uejnVmpvnVNTSze4q7zhYXVutvJZ5t5+hlNjdM/ExUOeeKawWOV18wFt33XkcPbHC6tLayUsXh5Y1XN/ZS9PM21vDl/4oGJ3/AAwLb3bqR/kddenwUYdnLVfa/qPbe2Ja/wCw/sbPLqTJ+E1Ia2KdsjrCN7H/AAO6QW/+yrjhL9S62vNPeXy7Qw3eY2qXk09j+n5nlFwvp+NqWSl3ESuux1juLA1zSN43fuUngbdGEo70eV9qUadkZ/0vc/pk0R8Xx6kNC6nge74QAzM12tjfep04a9Xqya5kMRjcM8K6a3y2M+eYlyEvdu9JXTu8OXJnDw/iw5r3I+HV0QhiBmjuI2/5t/SO1V1W1quP2luXmW30Wu2X2Xvfk/UkbQi66Pzt91Zrq+JdSru9vA+jG0Iuuj87fdNdXxLqO728D6MbQi66Pzt9011fEuo7vbwPoxtCLro/O33TXV8S6ju9vA+jG0Iuuj87fdNdXxLqO728D6MbQi66Pzt9011fEuo7vbwPoxtCLro/O33TXV8S6ju9vA+jG0Iuuj87fdNdXxLqO728D6MbQi66Pzt9011fEuo7vbwPoxtCLro/O33TXV8S6ju9vA+jG0Iuuj87fdNdXxLqO728D6MbQi66Pzt9011fEuo7vbwPoxtCLro/O33TXV8S6ju9vA+jG0Iuuj87fdNdXxLqO728D6MkUePCIkxVTWE78sjRf66qE3RP+pp/VFtaxNTzgpL6MwqMYZI4ukqWOcd5dI0n9yvYzqisotL6ojOu+b0pRk3yZq2hF10fnb7qWur4l1Id3t4H0Y2hF10fnb7prq+JdR3e3gfRjaEXXR+dvumur4l1Hd7eB9GNoRddH52+6a6viXUd3t4H0Y2hF10fnb7prq+JdR3e3gfRjaEXXR+dvumur4l1Hd7eB9GNoRddH52+6a6viXUd3t4H0Y2hF10fnb7prq+JdR3e3gfRjaEXXR+dvumur4l1Hd7eB9GNoRddH52+6a6viXUd3t4H0Y2hF10fnb7prq+JdR3e3gfRjaEXXR+dvumur4l1Hd7eB9GR8RrojDKBNHcxu/zb+k9qrttrdcvtLc/MtootVsfsvevJ+p//2Q==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data:image/jpeg;base64,/9j/4AAQSkZJRgABAQAAAQABAAD/2wCEAAkGBhMSERQUEhQVFRQWFRUWFBcXFRgXFBUXFxUVFBQVFBQXHCYeGBkjGRQUHy8gIycpLCwsFR4xNTAqNSYrLCkBCQoKDgwOGg8PGiwfHxwpKSwpLCksLCwsLCwpKSkpKSwpLCwsKSkpLCksKSwpLCkpKSwpLCwsLCkpLCksLCwsLP/AABEIAKgA+AMBIgACEQEDEQH/xAAcAAABBQEBAQAAAAAAAAAAAAAFAAECAwQGBwj/xAA9EAABAwIEAwUGBAUDBQEAAAABAAIRAyEEBRIxQVFhEyJxgZEGI1KhsdEyQsHwFBVicuFTkvEHM0OCsiT/xAAaAQACAwEBAAAAAAAAAAAAAAADBAABAgUG/8QALBEAAgIBAwMDBAEFAQAAAAAAAAECEQMEEiETMUEiUYEUIzJhoUJSccHwJP/aAAwDAQACEQMRAD8A5RrVvwGLdTNrjiOH+FRTpLTTpL06VnIOhwuIbUH1aVTiMqi7PT7IbTBFxYoxgsyB7r7HgeB+yxKASGVxfAMEi4sR8kUwWPDrOsefAq/F5cH3FnfXxQp9AtMOEH97IHMRy45l+wxiMG14hw+48EDxuWup9W8D90SweNIs6458R4ooGgjgQfQosZimTG4vk417VDQj2Y5LHepi3Fv2QfQi7kwNFbGorkjPe/8AqVga1Fcjb7w/2qN8FLuGdCB49s1HLogxAq7Ze49Sl5Mc03dszNpq6lT7w8QpBitot7zfEIdjcuwW0qjHmKbj0W3QsWbj3ccyEddzknMGkoGmtpYommjWYMZYm0rbSwT3mGtJ+nqi+DyMNu6HO+Q+6w5JGkjBlOVkkPeIA/COfUo3UIAJOwU9KFZljQ7ut2G559Ahyl5CwhudGWq/WST/AMLO/Bu4NPoimVYTUdR2H1RR8DcgeaGlYzPLs9KQDy7LSDqfbkP1WrMMVoAj8R2V9fF023Lh4AyUBxOJL36vIDkEWK5FZyb5KsTi6h3cY6WQ6pTuitSnIWSpSRXVA0z6ECSQSXmDsnz2yirQ1QaVavT2ccinhKFNrVLKN2BzIts67fmPuEXNJlRvAjgVz7GLRh8S6ndvmOBWJRs2pNF+JwBZ1HP7qOFxZYebeX2RnDYhtQdeIP7useNyqLs8x9ku00OQyqa2zNdGoHCWn/HiseOyltS47rvkfFYqNZzDLfMcD4oxhcS2oLWPEfZaUgOTE4/4OZq4VzDDhB+R8ESyNvvP/Uo5VwjXiHAEfTwWXB5UadSQZbB8QibuAFcm3QgT23PiV0ehAa7Ye7xKDJjen7sp0qTBBHipQmIQ7G6D2lYc3Z3B/d91vw92tPQJsXhO0bp22R1I5TXg5tmFLzDRP75olg8lAu+55cB90WpYcNEAQFIhW5lKJQKQFgq672sEuMfXyWfFZlwZ6/ZDXtc43lx9UJzGYYG+XwNjccX2Fm/M+KzYbCF5geZ4BFsNkpN32HLj5rcaLWDg1o/d1St9zUpxgqiV0qbabOgFz9Sgdav2jiT5DkFdmWYa+638PPi7/CysCYhwKS5MePbpa48gVXTuAeYB+S05vTBp3MXE9em6zYJo0CCDHy6eKF1fu7P0beP7e79mikoVqW6tYFbUp2TN2gNHtwSSCS8ydo8BDFINWj+Bf8DvRL+Fd8LvQr0W45BTpU2BWdg74T6FSp4dx2a70KlkoQgC/wC+ClWENJPASfK5Uswyqp2RJAAkbnr0WzG5C59FzhUbDbOEiSYaYaOIE3QMupjjTthYYnKqKaT7BwMcQfoi2BzEHuvs7geB+yCPoNOFs8lw0tdECP2Air8lfAIh0gHkdlvqRmYcXE0Y/Kg+7bO+RQbQ5juIIRbC4mpT7tVri3g6JI8eYWyvhG1BfyI3Q5IPjy1wzNgMxDrPs7nwKJBqEDJXzFo5z+iK4PDvaIc4EcOY81SbJkjHvFk9KBYpvvHf3FHMWYY48o+oQjGD3j/FZlLwE06pmaFEhWEJtKxY3QYyu9JvmFr0rNkzfdn+4reW2RU+Dm5F62UugCTsEGxuML7D8P18VvxOFq1DeA3gJ+qswuVBt3XPyCptsLDbDl8sH4TKi67rD5lEhSZTHBo/fqrcRqjuEA8zwQypl7yZL2nxWopAp5JSHxWcNH4BqPPYILiq73mXGenD0RZ+TPO2k+aw1sve3dh9J+iIqA8mDQna1XGkeR9CpU8M4mzSfJXuIA85dqIbaBfhc/uFDKARItBJjnIhdVl/st2tU9odMXi0npPBDc3yM0sS1tOXtkXBnhUkH0C4sdS3n+aOnLEli+CkNV7RY+CmMK4mzT6Fb6WTu0ku7tjbcrtqSSOZR6sE6YJLz51zzNuOp/GFMY6n8YQMMVjKK6nUA/TL3DQxlP4gn/i6fxhCW0AmdRU6hPpV7lue5ozsXaQXbdBugYzDunS0Dum8W2WjPG+4d5fULn8LinOJBiNLvk1cfVyk8h1NLhgoFDce+eHovSsPmcNbqb+Vu3gOC8rYe8fEr0oN7rf7R9AnsE2rFcuGL8BMZhTPGPGyQxLPjag1Rqr0plTFHp1Yf/mFMfmnwuoHNWcneiBfxDQSJuG6iOkxKhk+INSlLvxBzmu9ZHyIWerzRpaaNcmz2gzsClADrzNuhuqqVfW1rubWn5Ln/aTFAFzYuGW5C4+y0ezmN9y7URDYjnBG3lCUhnvJK/8AqHfplCCaDWlSaxVYfFBxaOLi8f7Z+sIiynG6YUrBNUaMBiAxkGSZJVtTNANm/NYnv5Kh7ltTYB4o3bNrs5d8I9VFucg/iEfRDXGVEhWpMDKEfCCxxM7EJhV6j1XJZtjix8DbRPnrB/8AkH1VFbP2ljhB1XIjaAZF/AEIcs8U2mWtO2dsc0DLbnotFHNWu3kHj0XKZViu1pB/xF3pqMfJY8bmzqWIsJGkGOcSP1+SqebalI3iwKbcTuv4ykfzid4NuigcZTH5guKo5oatei4N0hxLSJ5Au/UI29ikM++zc9IotcmXOs3irDATaQZgf44psrx3vKZeCAXOMzP4Wn7oZmdWK0R+VseqvwBJdTtb3n/yuNCT+o+TrTwxeD4OsONp76ws2KzQFpDRNjc2Q5zU8WPgV3d7OKsEfJ60EkwSXODniLM3ZNxxiZn9FpONHe/pAJ8wSPogVHCaQN+Q5x4K2tQLmne+56iQPSSlcetmvz5GKTOjpVmnTB/FMeQM/QqZcDMcDB6Hf9VzWUPbRe0u1PaJMEwZLdNp2V7cUQ55pugOeXXAPCPsuhHMpJNGHJXRs9oR7h3iPqgYZANmN7puLu24IzipqNex5tuCBpJgj/Km3DUg2GsuWgSSSZhs784KQz+qdobxZoxjRw+q5812mMzJzabgBOklxJmwaWOAHiJQ9mUmSdI4nhzsuhxmHY+g/UO84bgQB3e9fnsfJElkcVwzEZxk/UjBlOa9u5xiIYyRyOp8+NoRAIO32efSDuyqRZk2N7kiDHVRflWJlwLzZ7Qb8TEEdURatJGXiUuzMOPxtTtzpO4dT23Avp6XRL2XquAqtfYh7THVzf8AA9E7fZo94veZ1AEgbzpkzO99kq3ssBr775BaDMX/AA9d7pdaipWFcYtVYO9ohqqVYiGU78zJ2AUMvoTTaCTBAO3EF36AonU9lY13nSBeecWNrm6arhuyloH4Wgi+06p4dUvLI3b9xuG18exVkILcaWflBeQOXcj9F1GLxGlpPJpPpxXE4jDvNWpUDg2XloIdBBLgPJWVBXhwNXZhBkzvBmeIkgpvHqVGNCuTC3Kw/l2dtqte78LWkCT1F1opYgPDS0ggkDfxsuUw2UVSe69ohskCwcJdsI3gJqWT1W6YqEatiBxDWwDHG6uWq4pMB0fVydPQrS0EwJeWXNp1Obb0T0qshxMd1729IDoC5p2WVNLpfU0h5BF4Z3zf6+ql/J3Aka6kinqAv3xoLiYnqFS1dOzD09qjdnVBvvHfmDBvtBJER5fNChEVIDRDHiY5DgmOXEN1NL3SKlz/AEhoIuepTGm9xqQDZj5sBylKyluk2NRSikhsp9ojSoMYGSRJJO0ap25wVfiseahFQAiWxp5Q8i5VVNroFnXpnkNg7ePBKuXBodDjNPmAY7Q72hbyZ5TW1g8eKMHuRuGMbTqYZ73Q3U+eQ4fZdO6s1x7pBsHSNoM/ZcRj8B7miXu37SADt3pUcPWqU2kUnxMbidrhMaeTjArLOLlybc2xn/6Xt+HSBfoD+q25Didb2dDUHo1c09tV9V1R7m6nRcW2jgj3s02mysC9xDYfc8C4LKx/c3fs3LURWPbZ0L0psfBN+N+mmde5kWEATN1ccC4NJJAgHj0T+6+wjaR6oEkgnS5R4haeA5nh68VVV7wOkCJ5334nhsmDXP8AxNhgHl/lXuoDSGgAD0/5K4wyC6lJx4eHMo7gcs0tEgTabeauyjLdbi7g3YdTt6I/RwJ2tutbpJUhnBhTW6QLw+VzvEdB1WvFezbSJY4gieNjaEdGUQ2Q4SoUqpFiLjpZaW5dwzUJL0o4rFZU6m0mXWbSAjnr79o5XWQh7hV0PJh9SJNoDbHbebL0v+BFQW5fNYMwyHukREyJHXdF3yXgW6cW6To5yoHDtAQDalBBO/5pBCsxlSm3tTsO1p6SZ2tPnsp4jAVu80aPwtAJtOm5PjZWZV7KVMVUc6u73MtMCRqIiw8xc+iGrk6Rp49iuQQyTLm4h1R0EUe0Ba641adPdbN4ncp/aDIeya99OSxzgSP9My2D/bbfguvpYcNAAAAAgAbAdFKpSkEESCIIixG0FOLCttCjyc2jznEO/wC7aJYBHI2v8/kuWzGsHPcbAEBo2ubgRJubFd7nfs92Rc5oe5jhobx0SQNLunI+RXFYvIoOksrWLWts0EGX/i9RskMno4Y/gknbRi7aBWFv+5ewtDwJPRTxGIJNXa9ISLfCO8Ol1eMld72adXvPPwwWa5EXsVZUyh0vinUnQGtMtiA1oIIm5sboe9BXyLKq81hBmaVv6oLxay0Cp3aN4AJAPWGW25mFfk+SkVAezeAKcNl7e6ZfOq/e3HqiFLIDFOaTu6SS3tG79yHAztY26LW9C81yCXvGmsCf/J3t+77x374qb6g1uvfsIbyLex3PIwt+J9mS8VJpXc+XHtGjWNRcARwsUMxeQVGvd7tomnpY7tR3e4G6eu6m8uMFLyVVGzTGkmNNbcHeGavJD24pmquA4CGVJsUbpYNzGQWANDalhUDiCdNx4wbK7H+zrKjar2NDXOp1BIeDqJ2BHkpHIipQaAFHEMIbBAmmdPT8U+qbG4hgpg209mIFre9I42Wx2S6bGm0e7AHfFj3pjqZuFGrgG6mgsZp0AEapaPeE26xw6q9/JlLgAe0GYBtGgRJ/HHqufbn9Sdmxy/yjftphtNGgQABLwYdIk3CD5TkL6zNTXUwJjvGCujgyRWO2J5U3OkaG54InSfVPSz5+oQAB13W2j7Hv/wBSj/uP2W7CZC+jUa/taXdIP4jw8QjdXFXcHsmbck9q2sDi6GuDCBIkGQZRZ3tEH03ANdMFskQBLTeT4Ll6GHDcS6o97CCahi4mQY3EbohmD9bKwY9nf0BrQb2Y7W5o5S4oDybXx5N7dy58HvoSSCSYMHiFMEWE77EH5f8AK0U3E38h/jzVYratuNvJGchwYfUmO60T5/l+65Nc0MpW6C2AwemmBx3PibolQpqo8VowdSwPFb20x5v08Gg0LWKTaCnTdJJ2ngh+OxJpO1C4mCJ+nXotMFFN+TQ5jmHUw+I4FWMzMPlrrHkfqCnZXD5BsRZwO4KG5lhrE7Fplp5EdOI+6xyuxuKU/wAu4+PwsxIltpuRbjBC6TD0xpbpgNgQBtHBc/RrS0g7o5lb5pN/fFHwPlgdTe1M1QU0pqjlHVdNiI9SnqBBAIIgg7EHgQvNfbL2Vq0X9pScexduJM0zwk/D19V6UXKqs0OEG4Igg3BHIhYyYlNUwmPI4O0eLfwdX4trG5WTFE0idb4O/E77It7c+wz6DzWoE9g4y6XOmmeRI/LyPBclVbVc25kQONyBt47JRaevyf8AB0PqItcHTezLu2qEMeC4Nki4i/VHjlNUkGd9t1wGWYt1IucA+XWltjEQb9UUwuf1mkaRUAB/1P0IjktPB/a/4Fp503ydPTwL3TDrtMG53T1Mke4Q4iLnf5rm355Vot1OaXFztQcHCRe4IAtuimB9vaTnEVQ5hLYncTpiTGyDOE48FwlGXky432Xqsl0gtAJ6gDos1LLqrZIIsCTyIC7Q4wOpggggsqdQfwcUOx+GBFYs37N9vPggXIdjKLVSAoyl1Vv5ZiY4+I9EMxvs1VYdwRE+F4ujDK8RwPZ+YiVsdmzTp1292L8D7w7qLLK6M5MCXKPOvaDL3MptLohxt5bqjJsIS0mQL/ouk9tsNNKiW/1mPPguTw+ILRC6WNOWM5s6jMN/wR+MLSzBEjcFAm5iUQyzGk1GjqtRxyRmUostGGOo2FtXyCy1AQWgzY3CPZVh5qOJ5P8AnZNm+EaBVdGzmx/tP2VZFJPkkWmuD6GCSQSTAM8RpVDubk7R+i67KKXZ044m5j6eS8tx2KqVnGnQMBhHaP4Twa2NyNyrqONzOmO7Vpu6Om48x+qRhhlV0M48sYu2et0a4mCtFMcl5Fl//VGrTI/icMYBu5h/Q2+aP0v+sOE+GsB/YNvIrTgxhZIPlM7io94Oocj3efGxVeDzMPe7ULsJ0tIu4gbuJs0fcIflvtvg6493WZPwuOh3+10IlUdTcdXdB+K304oa9LCSXUjRL+H2IJ16QNfG36TaOSrZWLwQ+zhvGzuo6LLWzSD3nBk2aTEHwnj0Q/M/aOhSdSYajQ57iG3EbX1Hg2YEniVlpt2ahUVTDWHwT3F2iCJEiYI6jmukoM0tDeSEezckF3NGim8MElYjqMjctvsIlIFRKdiOLEpUXFOVAqWRDVGBwLXAEEQQdiDuCF5T7bey7sIe1pt1YcnrNIn8rv6eR8vH1dD8/wAR2eGrO7I1oY73Q/OOIM8OfQHiqfJZ4h/NLd1rf1VL8zc7YgHlAv4LNp1OkDTJJgTpE3gHeOF0q+CPO/VB3Mqi85k8xMkDhFk5pMq7WPLb0Kzfy48T6JFobaTKlkN2BxNegO7UGmD3XbX3gc12FDGNeHlpkFrh6rzl7S7jPijFHGuYXFpgwfA+Sx01LsGhNo6qthg8DgdJv62KEZjScAAfhHge8dvVa8ozgVGgGzo24HwPFbMa0OAB5LM9PXIzi1LXD5RyWa4g6KTTcAGOYvwWYZYHtkR48fMIrmuBcNPEc/uqqVItuP8ABT2lh6eQGpipO4nM4nCPa4giOR4LdkVL3okc1vrlrnEEX5fZQweELXyFqLXUoVnFqFsPYZoBPgVTmA1McOe/oR+qg2p1TVXE/vonZ4VJcisZtH0EEkgkucOHzBRzJ1NgYww1vIb9b3lI5w87ud6rC587EnxCiPJVZk1GqDuSo6WefhZZtak18GVmi7HOFZxb6WVuFq1aY91Wq0xyD7emyjpkTw+n75qF1iSNJtGitqrQa9apVP5dRMN5wNgnGDY2QBvvxn1VeHrw4Et1AcCYnzCNYqo2rBp0m07X70k/IBRIvcdZ/wBOfbM0i3DVpNHak8yeyJ2Y4/6Z4fD4beo0cWx8hr2uI3ggwvDspzCtDaBdFJrzUAJ2OlwIaeR1Ewu69iMHWZiHudTeKbqcNcTqZ+VwIdxBgm3NGj2Ms7shJqZOtFDucmCpqYtgMF7QeUifTdUDOaNx2jbb3VF2aqtVrQXOIa0CSSYAA4k8F5r7Xe3JrB1OhalcagQHVCOfEM6bn5LtMbm+GeNNQdo2QYLNTZGxg2K5H2yq4as0FlFzajRDXt0tEfC5o3HoRzVSVqirAOH9nGuY1zngamgwBcTeCZhc5Vc4GCIjhxRrAZkaREt1NHCYjwlZM1xIqv1NEC9uO/MC6Ao0W3YLbPOR8x4pi0HqfRWmn6/v0ULTyvvwV0UZOwPGyInDmD4Hgs1Xlv8Ar4c0TdEQmNPi32Zlk2kcBhDoF48rrf8AzNze67vQLHjvxVFCpAhVVd5XSzadSgkhfHlps3tzPU+mCLXn6rRWa0nuiBy+yEM/EFr7Zb0+BRjT9ysmaW64gzH4b3hv1WjL5DhMceiqxLpclQ/EFyca/wDR8juWTeHn2ClTCzsYVRwn9QS7ZMa69Bsicjcz38JJBJeeOsfIuk81NrFIN8I5qUxxHyUMjspq0Uj4KAeRefmpzPH5qiEg2OKmKciR5jkk1vVTDSL/AL9Fho0RpYaVuw1Mj7XVLaQNxvxE/MLbhaIt91aRDpcPRpVKYigGv+PWfpC6PJsfVo0+za86R+EGCW9ATsFzuWiyJU6kcgtpkDf80qneo71j6LPWxLju5x8XFZGvUalXkVZRcHcwPQKQreizCsovqKijU6qhmYO7pVjqp6Idi6pNpCogHxDgsZI6ytdfw+l/NZKlU8vmsshEE/52KpdRHEq11TnHqqzdZLKWwJgk9It434oj2gWIt5KztV0tB/V8f7FtR4NbaiYuWXX+5S7Qc11BU1alLtVj7Tw9Uu18PVUQnUqXUW1O91WapWE3+UE+hTUKnh++i42OD6/ydCUvthPtv3KY1llNXr80xqfuy7dnNPpgJJBJedOsKEoTpKEGhKE6ShBoShOkoQaEoTpKEEkkkoQSSSShBJJJKEElCSShBQlCSShBoTwkkoQaEoTpKEGhKE6ShBoShOkoQaEoTpKEGhKE6ShBJJJKEP/Z"/>
          <p:cNvSpPr>
            <a:spLocks noChangeAspect="1" noChangeArrowheads="1"/>
          </p:cNvSpPr>
          <p:nvPr/>
        </p:nvSpPr>
        <p:spPr bwMode="auto">
          <a:xfrm>
            <a:off x="2587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11163" y="1196752"/>
            <a:ext cx="8121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When considering our role as Global Citizens we should always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71" t="63543" r="24571" b="23108"/>
          <a:stretch/>
        </p:blipFill>
        <p:spPr bwMode="auto">
          <a:xfrm>
            <a:off x="584655" y="1566084"/>
            <a:ext cx="796625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3501008"/>
            <a:ext cx="2216621" cy="146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4435700"/>
            <a:ext cx="658823" cy="549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42" t="11896" r="45016" b="38837"/>
          <a:stretch/>
        </p:blipFill>
        <p:spPr bwMode="auto">
          <a:xfrm>
            <a:off x="2015411" y="4970723"/>
            <a:ext cx="1980525" cy="17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1" t="13036" r="21372" b="40114"/>
          <a:stretch/>
        </p:blipFill>
        <p:spPr bwMode="auto">
          <a:xfrm>
            <a:off x="3051397" y="3459734"/>
            <a:ext cx="3032772" cy="1527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" b="5301"/>
          <a:stretch/>
        </p:blipFill>
        <p:spPr bwMode="auto">
          <a:xfrm>
            <a:off x="4644008" y="4970723"/>
            <a:ext cx="2736304" cy="1813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56831"/>
            <a:ext cx="2042788" cy="153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26" b="44045"/>
          <a:stretch/>
        </p:blipFill>
        <p:spPr>
          <a:xfrm>
            <a:off x="0" y="0"/>
            <a:ext cx="9151754" cy="98072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779912" y="80302"/>
            <a:ext cx="53271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Citizenship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1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795</Words>
  <Application>Microsoft Office PowerPoint</Application>
  <PresentationFormat>On-screen Show (4:3)</PresentationFormat>
  <Paragraphs>124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Merchant Taylors'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Shaw</dc:creator>
  <cp:lastModifiedBy>Goodacre, Joshua</cp:lastModifiedBy>
  <cp:revision>25</cp:revision>
  <dcterms:created xsi:type="dcterms:W3CDTF">2015-07-05T20:41:02Z</dcterms:created>
  <dcterms:modified xsi:type="dcterms:W3CDTF">2015-07-06T08:48:02Z</dcterms:modified>
</cp:coreProperties>
</file>