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8" r:id="rId3"/>
    <p:sldId id="271" r:id="rId4"/>
    <p:sldId id="272" r:id="rId5"/>
    <p:sldId id="273" r:id="rId6"/>
    <p:sldId id="274" r:id="rId7"/>
    <p:sldId id="275" r:id="rId8"/>
    <p:sldId id="276" r:id="rId9"/>
    <p:sldId id="277" r:id="rId10"/>
    <p:sldId id="278" r:id="rId11"/>
    <p:sldId id="279" r:id="rId12"/>
    <p:sldId id="285" r:id="rId13"/>
    <p:sldId id="26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16" autoAdjust="0"/>
    <p:restoredTop sz="94660"/>
  </p:normalViewPr>
  <p:slideViewPr>
    <p:cSldViewPr>
      <p:cViewPr varScale="1">
        <p:scale>
          <a:sx n="68" d="100"/>
          <a:sy n="68" d="100"/>
        </p:scale>
        <p:origin x="10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D016039-FA9A-4EB3-9704-81A0D3F3BC7A}" type="datetimeFigureOut">
              <a:rPr lang="en-GB" smtClean="0"/>
              <a:pPr/>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AA3922-F273-47F5-9C58-D7733BB653CD}" type="slidenum">
              <a:rPr lang="en-GB" smtClean="0"/>
              <a:pPr/>
              <a:t>‹#›</a:t>
            </a:fld>
            <a:endParaRPr lang="en-GB"/>
          </a:p>
        </p:txBody>
      </p:sp>
    </p:spTree>
    <p:extLst>
      <p:ext uri="{BB962C8B-B14F-4D97-AF65-F5344CB8AC3E}">
        <p14:creationId xmlns:p14="http://schemas.microsoft.com/office/powerpoint/2010/main" val="3851171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016039-FA9A-4EB3-9704-81A0D3F3BC7A}" type="datetimeFigureOut">
              <a:rPr lang="en-GB" smtClean="0"/>
              <a:pPr/>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AA3922-F273-47F5-9C58-D7733BB653CD}" type="slidenum">
              <a:rPr lang="en-GB" smtClean="0"/>
              <a:pPr/>
              <a:t>‹#›</a:t>
            </a:fld>
            <a:endParaRPr lang="en-GB"/>
          </a:p>
        </p:txBody>
      </p:sp>
    </p:spTree>
    <p:extLst>
      <p:ext uri="{BB962C8B-B14F-4D97-AF65-F5344CB8AC3E}">
        <p14:creationId xmlns:p14="http://schemas.microsoft.com/office/powerpoint/2010/main" val="109498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016039-FA9A-4EB3-9704-81A0D3F3BC7A}" type="datetimeFigureOut">
              <a:rPr lang="en-GB" smtClean="0"/>
              <a:pPr/>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AA3922-F273-47F5-9C58-D7733BB653CD}" type="slidenum">
              <a:rPr lang="en-GB" smtClean="0"/>
              <a:pPr/>
              <a:t>‹#›</a:t>
            </a:fld>
            <a:endParaRPr lang="en-GB"/>
          </a:p>
        </p:txBody>
      </p:sp>
    </p:spTree>
    <p:extLst>
      <p:ext uri="{BB962C8B-B14F-4D97-AF65-F5344CB8AC3E}">
        <p14:creationId xmlns:p14="http://schemas.microsoft.com/office/powerpoint/2010/main" val="1587939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016039-FA9A-4EB3-9704-81A0D3F3BC7A}" type="datetimeFigureOut">
              <a:rPr lang="en-GB" smtClean="0"/>
              <a:pPr/>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AA3922-F273-47F5-9C58-D7733BB653CD}" type="slidenum">
              <a:rPr lang="en-GB" smtClean="0"/>
              <a:pPr/>
              <a:t>‹#›</a:t>
            </a:fld>
            <a:endParaRPr lang="en-GB"/>
          </a:p>
        </p:txBody>
      </p:sp>
    </p:spTree>
    <p:extLst>
      <p:ext uri="{BB962C8B-B14F-4D97-AF65-F5344CB8AC3E}">
        <p14:creationId xmlns:p14="http://schemas.microsoft.com/office/powerpoint/2010/main" val="2259841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016039-FA9A-4EB3-9704-81A0D3F3BC7A}" type="datetimeFigureOut">
              <a:rPr lang="en-GB" smtClean="0"/>
              <a:pPr/>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AA3922-F273-47F5-9C58-D7733BB653CD}" type="slidenum">
              <a:rPr lang="en-GB" smtClean="0"/>
              <a:pPr/>
              <a:t>‹#›</a:t>
            </a:fld>
            <a:endParaRPr lang="en-GB"/>
          </a:p>
        </p:txBody>
      </p:sp>
    </p:spTree>
    <p:extLst>
      <p:ext uri="{BB962C8B-B14F-4D97-AF65-F5344CB8AC3E}">
        <p14:creationId xmlns:p14="http://schemas.microsoft.com/office/powerpoint/2010/main" val="3569471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D016039-FA9A-4EB3-9704-81A0D3F3BC7A}" type="datetimeFigureOut">
              <a:rPr lang="en-GB" smtClean="0"/>
              <a:pPr/>
              <a:t>06/07/2015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AA3922-F273-47F5-9C58-D7733BB653CD}" type="slidenum">
              <a:rPr lang="en-GB" smtClean="0"/>
              <a:pPr/>
              <a:t>‹#›</a:t>
            </a:fld>
            <a:endParaRPr lang="en-GB"/>
          </a:p>
        </p:txBody>
      </p:sp>
    </p:spTree>
    <p:extLst>
      <p:ext uri="{BB962C8B-B14F-4D97-AF65-F5344CB8AC3E}">
        <p14:creationId xmlns:p14="http://schemas.microsoft.com/office/powerpoint/2010/main" val="3548406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D016039-FA9A-4EB3-9704-81A0D3F3BC7A}" type="datetimeFigureOut">
              <a:rPr lang="en-GB" smtClean="0"/>
              <a:pPr/>
              <a:t>06/07/2015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AA3922-F273-47F5-9C58-D7733BB653CD}" type="slidenum">
              <a:rPr lang="en-GB" smtClean="0"/>
              <a:pPr/>
              <a:t>‹#›</a:t>
            </a:fld>
            <a:endParaRPr lang="en-GB"/>
          </a:p>
        </p:txBody>
      </p:sp>
    </p:spTree>
    <p:extLst>
      <p:ext uri="{BB962C8B-B14F-4D97-AF65-F5344CB8AC3E}">
        <p14:creationId xmlns:p14="http://schemas.microsoft.com/office/powerpoint/2010/main" val="3144114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D016039-FA9A-4EB3-9704-81A0D3F3BC7A}" type="datetimeFigureOut">
              <a:rPr lang="en-GB" smtClean="0"/>
              <a:pPr/>
              <a:t>06/07/2015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AA3922-F273-47F5-9C58-D7733BB653CD}" type="slidenum">
              <a:rPr lang="en-GB" smtClean="0"/>
              <a:pPr/>
              <a:t>‹#›</a:t>
            </a:fld>
            <a:endParaRPr lang="en-GB"/>
          </a:p>
        </p:txBody>
      </p:sp>
    </p:spTree>
    <p:extLst>
      <p:ext uri="{BB962C8B-B14F-4D97-AF65-F5344CB8AC3E}">
        <p14:creationId xmlns:p14="http://schemas.microsoft.com/office/powerpoint/2010/main" val="2668527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016039-FA9A-4EB3-9704-81A0D3F3BC7A}" type="datetimeFigureOut">
              <a:rPr lang="en-GB" smtClean="0"/>
              <a:pPr/>
              <a:t>06/07/2015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AA3922-F273-47F5-9C58-D7733BB653CD}" type="slidenum">
              <a:rPr lang="en-GB" smtClean="0"/>
              <a:pPr/>
              <a:t>‹#›</a:t>
            </a:fld>
            <a:endParaRPr lang="en-GB"/>
          </a:p>
        </p:txBody>
      </p:sp>
    </p:spTree>
    <p:extLst>
      <p:ext uri="{BB962C8B-B14F-4D97-AF65-F5344CB8AC3E}">
        <p14:creationId xmlns:p14="http://schemas.microsoft.com/office/powerpoint/2010/main" val="2887514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016039-FA9A-4EB3-9704-81A0D3F3BC7A}" type="datetimeFigureOut">
              <a:rPr lang="en-GB" smtClean="0"/>
              <a:pPr/>
              <a:t>06/07/2015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AA3922-F273-47F5-9C58-D7733BB653CD}" type="slidenum">
              <a:rPr lang="en-GB" smtClean="0"/>
              <a:pPr/>
              <a:t>‹#›</a:t>
            </a:fld>
            <a:endParaRPr lang="en-GB"/>
          </a:p>
        </p:txBody>
      </p:sp>
    </p:spTree>
    <p:extLst>
      <p:ext uri="{BB962C8B-B14F-4D97-AF65-F5344CB8AC3E}">
        <p14:creationId xmlns:p14="http://schemas.microsoft.com/office/powerpoint/2010/main" val="98986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016039-FA9A-4EB3-9704-81A0D3F3BC7A}" type="datetimeFigureOut">
              <a:rPr lang="en-GB" smtClean="0"/>
              <a:pPr/>
              <a:t>06/07/2015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AA3922-F273-47F5-9C58-D7733BB653CD}" type="slidenum">
              <a:rPr lang="en-GB" smtClean="0"/>
              <a:pPr/>
              <a:t>‹#›</a:t>
            </a:fld>
            <a:endParaRPr lang="en-GB"/>
          </a:p>
        </p:txBody>
      </p:sp>
    </p:spTree>
    <p:extLst>
      <p:ext uri="{BB962C8B-B14F-4D97-AF65-F5344CB8AC3E}">
        <p14:creationId xmlns:p14="http://schemas.microsoft.com/office/powerpoint/2010/main" val="2893452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016039-FA9A-4EB3-9704-81A0D3F3BC7A}" type="datetimeFigureOut">
              <a:rPr lang="en-GB" smtClean="0"/>
              <a:pPr/>
              <a:t>06/07/2015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A3922-F273-47F5-9C58-D7733BB653CD}" type="slidenum">
              <a:rPr lang="en-GB" smtClean="0"/>
              <a:pPr/>
              <a:t>‹#›</a:t>
            </a:fld>
            <a:endParaRPr lang="en-GB"/>
          </a:p>
        </p:txBody>
      </p:sp>
    </p:spTree>
    <p:extLst>
      <p:ext uri="{BB962C8B-B14F-4D97-AF65-F5344CB8AC3E}">
        <p14:creationId xmlns:p14="http://schemas.microsoft.com/office/powerpoint/2010/main" val="3695397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hyperlink" Target="http://www.bbc.co.uk/news/business-2594798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9426" b="44045"/>
          <a:stretch/>
        </p:blipFill>
        <p:spPr>
          <a:xfrm>
            <a:off x="0" y="0"/>
            <a:ext cx="9151754" cy="980728"/>
          </a:xfrm>
          <a:prstGeom prst="rect">
            <a:avLst/>
          </a:prstGeom>
        </p:spPr>
      </p:pic>
      <p:sp>
        <p:nvSpPr>
          <p:cNvPr id="5" name="Rectangle 4"/>
          <p:cNvSpPr/>
          <p:nvPr/>
        </p:nvSpPr>
        <p:spPr>
          <a:xfrm>
            <a:off x="5200621" y="86277"/>
            <a:ext cx="4063485"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Ground Rules</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9426" b="44045"/>
          <a:stretch/>
        </p:blipFill>
        <p:spPr>
          <a:xfrm>
            <a:off x="0" y="0"/>
            <a:ext cx="9151754" cy="980728"/>
          </a:xfrm>
          <a:prstGeom prst="rect">
            <a:avLst/>
          </a:prstGeom>
        </p:spPr>
      </p:pic>
      <p:pic>
        <p:nvPicPr>
          <p:cNvPr id="2" name="Picture 1">
            <a:hlinkClick r:id="rId4"/>
          </p:cNvPr>
          <p:cNvPicPr>
            <a:picLocks noChangeAspect="1"/>
          </p:cNvPicPr>
          <p:nvPr/>
        </p:nvPicPr>
        <p:blipFill rotWithShape="1">
          <a:blip r:embed="rId5"/>
          <a:srcRect l="20301" t="45680" r="52700" b="27680"/>
          <a:stretch/>
        </p:blipFill>
        <p:spPr>
          <a:xfrm>
            <a:off x="1143000" y="2057400"/>
            <a:ext cx="7122360" cy="4392124"/>
          </a:xfrm>
          <a:prstGeom prst="rect">
            <a:avLst/>
          </a:prstGeom>
        </p:spPr>
      </p:pic>
      <p:sp>
        <p:nvSpPr>
          <p:cNvPr id="7" name="TextBox 6"/>
          <p:cNvSpPr txBox="1"/>
          <p:nvPr/>
        </p:nvSpPr>
        <p:spPr>
          <a:xfrm>
            <a:off x="2691413" y="1300166"/>
            <a:ext cx="4730081" cy="369332"/>
          </a:xfrm>
          <a:prstGeom prst="rect">
            <a:avLst/>
          </a:prstGeom>
          <a:noFill/>
        </p:spPr>
        <p:txBody>
          <a:bodyPr wrap="none" rtlCol="0">
            <a:spAutoFit/>
          </a:bodyPr>
          <a:lstStyle/>
          <a:p>
            <a:r>
              <a:rPr lang="en-US" dirty="0" smtClean="0">
                <a:hlinkClick r:id="rId4"/>
              </a:rPr>
              <a:t>http://www.bbc.co.uk/news/business-25947984</a:t>
            </a:r>
            <a:endParaRPr lang="en-US" dirty="0"/>
          </a:p>
        </p:txBody>
      </p:sp>
    </p:spTree>
    <p:custDataLst>
      <p:tags r:id="rId1"/>
    </p:custDataLst>
    <p:extLst>
      <p:ext uri="{BB962C8B-B14F-4D97-AF65-F5344CB8AC3E}">
        <p14:creationId xmlns:p14="http://schemas.microsoft.com/office/powerpoint/2010/main" val="1866824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r="18057"/>
          <a:stretch/>
        </p:blipFill>
        <p:spPr>
          <a:xfrm>
            <a:off x="251520" y="5749519"/>
            <a:ext cx="1624276" cy="1219818"/>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9426" b="44045"/>
          <a:stretch/>
        </p:blipFill>
        <p:spPr>
          <a:xfrm>
            <a:off x="0" y="0"/>
            <a:ext cx="9151754" cy="980728"/>
          </a:xfrm>
          <a:prstGeom prst="rect">
            <a:avLst/>
          </a:prstGeom>
        </p:spPr>
      </p:pic>
      <p:sp>
        <p:nvSpPr>
          <p:cNvPr id="5" name="Rectangle 4"/>
          <p:cNvSpPr/>
          <p:nvPr/>
        </p:nvSpPr>
        <p:spPr>
          <a:xfrm>
            <a:off x="5200621" y="86277"/>
            <a:ext cx="4063485"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Ground Rules</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9426" b="44045"/>
          <a:stretch/>
        </p:blipFill>
        <p:spPr>
          <a:xfrm>
            <a:off x="0" y="0"/>
            <a:ext cx="9151754" cy="980728"/>
          </a:xfrm>
          <a:prstGeom prst="rect">
            <a:avLst/>
          </a:prstGeom>
        </p:spPr>
      </p:pic>
      <p:sp>
        <p:nvSpPr>
          <p:cNvPr id="9" name="Rectangle 8"/>
          <p:cNvSpPr/>
          <p:nvPr/>
        </p:nvSpPr>
        <p:spPr>
          <a:xfrm>
            <a:off x="2949157" y="57398"/>
            <a:ext cx="6330836"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Ethical Consumerism</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7" name="Table 6"/>
          <p:cNvGraphicFramePr>
            <a:graphicFrameLocks noGrp="1"/>
          </p:cNvGraphicFramePr>
          <p:nvPr/>
        </p:nvGraphicFramePr>
        <p:xfrm>
          <a:off x="18573" y="999044"/>
          <a:ext cx="3977363" cy="5943600"/>
        </p:xfrm>
        <a:graphic>
          <a:graphicData uri="http://schemas.openxmlformats.org/drawingml/2006/table">
            <a:tbl>
              <a:tblPr firstRow="1" bandRow="1">
                <a:tableStyleId>{5940675A-B579-460E-94D1-54222C63F5DA}</a:tableStyleId>
              </a:tblPr>
              <a:tblGrid>
                <a:gridCol w="2177163"/>
                <a:gridCol w="1800200"/>
              </a:tblGrid>
              <a:tr h="1171791">
                <a:tc>
                  <a:txBody>
                    <a:bodyPr/>
                    <a:lstStyle/>
                    <a:p>
                      <a:endParaRPr lang="en-GB" dirty="0" smtClean="0"/>
                    </a:p>
                    <a:p>
                      <a:endParaRPr lang="en-GB" dirty="0" smtClean="0"/>
                    </a:p>
                    <a:p>
                      <a:endParaRPr lang="en-GB" dirty="0" smtClean="0"/>
                    </a:p>
                    <a:p>
                      <a:endParaRPr lang="en-GB" dirty="0"/>
                    </a:p>
                  </a:txBody>
                  <a:tcPr/>
                </a:tc>
                <a:tc>
                  <a:txBody>
                    <a:bodyPr/>
                    <a:lstStyle/>
                    <a:p>
                      <a:endParaRPr lang="en-GB" dirty="0">
                        <a:solidFill>
                          <a:schemeClr val="tx2"/>
                        </a:solidFill>
                      </a:endParaRPr>
                    </a:p>
                  </a:txBody>
                  <a:tcPr/>
                </a:tc>
              </a:tr>
              <a:tr h="1171791">
                <a:tc>
                  <a:txBody>
                    <a:bodyPr/>
                    <a:lstStyle/>
                    <a:p>
                      <a:endParaRPr lang="en-GB" dirty="0" smtClean="0"/>
                    </a:p>
                    <a:p>
                      <a:endParaRPr lang="en-GB" dirty="0" smtClean="0"/>
                    </a:p>
                    <a:p>
                      <a:endParaRPr lang="en-GB" dirty="0" smtClean="0"/>
                    </a:p>
                    <a:p>
                      <a:endParaRPr lang="en-GB" dirty="0"/>
                    </a:p>
                  </a:txBody>
                  <a:tcPr/>
                </a:tc>
                <a:tc>
                  <a:txBody>
                    <a:bodyPr/>
                    <a:lstStyle/>
                    <a:p>
                      <a:endParaRPr lang="en-GB" dirty="0" smtClean="0">
                        <a:solidFill>
                          <a:schemeClr val="tx2"/>
                        </a:solidFill>
                      </a:endParaRPr>
                    </a:p>
                  </a:txBody>
                  <a:tcPr/>
                </a:tc>
              </a:tr>
              <a:tr h="1171791">
                <a:tc>
                  <a:txBody>
                    <a:bodyPr/>
                    <a:lstStyle/>
                    <a:p>
                      <a:endParaRPr lang="en-GB" dirty="0" smtClean="0"/>
                    </a:p>
                    <a:p>
                      <a:endParaRPr lang="en-GB" dirty="0" smtClean="0"/>
                    </a:p>
                    <a:p>
                      <a:endParaRPr lang="en-GB" dirty="0" smtClean="0"/>
                    </a:p>
                    <a:p>
                      <a:endParaRPr lang="en-GB" dirty="0"/>
                    </a:p>
                  </a:txBody>
                  <a:tcPr/>
                </a:tc>
                <a:tc>
                  <a:txBody>
                    <a:bodyPr/>
                    <a:lstStyle/>
                    <a:p>
                      <a:endParaRPr lang="en-GB" dirty="0">
                        <a:solidFill>
                          <a:schemeClr val="tx2"/>
                        </a:solidFill>
                      </a:endParaRPr>
                    </a:p>
                  </a:txBody>
                  <a:tcPr/>
                </a:tc>
              </a:tr>
              <a:tr h="1171791">
                <a:tc>
                  <a:txBody>
                    <a:bodyPr/>
                    <a:lstStyle/>
                    <a:p>
                      <a:endParaRPr lang="en-GB" dirty="0" smtClean="0"/>
                    </a:p>
                    <a:p>
                      <a:endParaRPr lang="en-GB" dirty="0" smtClean="0"/>
                    </a:p>
                    <a:p>
                      <a:endParaRPr lang="en-GB" dirty="0" smtClean="0"/>
                    </a:p>
                    <a:p>
                      <a:endParaRPr lang="en-GB" dirty="0"/>
                    </a:p>
                  </a:txBody>
                  <a:tcPr/>
                </a:tc>
                <a:tc>
                  <a:txBody>
                    <a:bodyPr/>
                    <a:lstStyle/>
                    <a:p>
                      <a:endParaRPr lang="en-GB" dirty="0">
                        <a:solidFill>
                          <a:schemeClr val="tx2"/>
                        </a:solidFill>
                      </a:endParaRPr>
                    </a:p>
                  </a:txBody>
                  <a:tcPr/>
                </a:tc>
              </a:tr>
              <a:tr h="1171791">
                <a:tc>
                  <a:txBody>
                    <a:bodyPr/>
                    <a:lstStyle/>
                    <a:p>
                      <a:endParaRPr lang="en-GB" dirty="0" smtClean="0"/>
                    </a:p>
                    <a:p>
                      <a:endParaRPr lang="en-GB" dirty="0" smtClean="0"/>
                    </a:p>
                    <a:p>
                      <a:endParaRPr lang="en-GB" dirty="0" smtClean="0"/>
                    </a:p>
                    <a:p>
                      <a:endParaRPr lang="en-GB" dirty="0"/>
                    </a:p>
                  </a:txBody>
                  <a:tcPr/>
                </a:tc>
                <a:tc>
                  <a:txBody>
                    <a:bodyPr/>
                    <a:lstStyle/>
                    <a:p>
                      <a:endParaRPr lang="en-GB" dirty="0">
                        <a:solidFill>
                          <a:schemeClr val="tx2"/>
                        </a:solidFill>
                      </a:endParaRPr>
                    </a:p>
                  </a:txBody>
                  <a:tcPr/>
                </a:tc>
              </a:tr>
            </a:tbl>
          </a:graphicData>
        </a:graphic>
      </p:graphicFrame>
      <p:pic>
        <p:nvPicPr>
          <p:cNvPr id="11" name="Picture 10"/>
          <p:cNvPicPr>
            <a:picLocks noChangeAspect="1"/>
          </p:cNvPicPr>
          <p:nvPr/>
        </p:nvPicPr>
        <p:blipFill>
          <a:blip r:embed="rId4"/>
          <a:stretch>
            <a:fillRect/>
          </a:stretch>
        </p:blipFill>
        <p:spPr>
          <a:xfrm>
            <a:off x="323528" y="1009607"/>
            <a:ext cx="1552268" cy="1162703"/>
          </a:xfrm>
          <a:prstGeom prst="rect">
            <a:avLst/>
          </a:prstGeom>
        </p:spPr>
      </p:pic>
      <p:pic>
        <p:nvPicPr>
          <p:cNvPr id="12" name="Picture 11"/>
          <p:cNvPicPr>
            <a:picLocks noChangeAspect="1"/>
          </p:cNvPicPr>
          <p:nvPr/>
        </p:nvPicPr>
        <p:blipFill>
          <a:blip r:embed="rId5"/>
          <a:stretch>
            <a:fillRect/>
          </a:stretch>
        </p:blipFill>
        <p:spPr>
          <a:xfrm>
            <a:off x="251520" y="2201189"/>
            <a:ext cx="1699343" cy="1155803"/>
          </a:xfrm>
          <a:prstGeom prst="rect">
            <a:avLst/>
          </a:prstGeom>
        </p:spPr>
      </p:pic>
      <p:pic>
        <p:nvPicPr>
          <p:cNvPr id="13" name="Picture 12"/>
          <p:cNvPicPr>
            <a:picLocks noChangeAspect="1"/>
          </p:cNvPicPr>
          <p:nvPr/>
        </p:nvPicPr>
        <p:blipFill rotWithShape="1">
          <a:blip r:embed="rId6"/>
          <a:srcRect t="6416" b="10166"/>
          <a:stretch/>
        </p:blipFill>
        <p:spPr>
          <a:xfrm>
            <a:off x="24136" y="3385871"/>
            <a:ext cx="2034521" cy="1139688"/>
          </a:xfrm>
          <a:prstGeom prst="rect">
            <a:avLst/>
          </a:prstGeom>
        </p:spPr>
      </p:pic>
      <p:pic>
        <p:nvPicPr>
          <p:cNvPr id="14" name="Picture 13"/>
          <p:cNvPicPr>
            <a:picLocks noChangeAspect="1"/>
          </p:cNvPicPr>
          <p:nvPr/>
        </p:nvPicPr>
        <p:blipFill>
          <a:blip r:embed="rId7"/>
          <a:stretch>
            <a:fillRect/>
          </a:stretch>
        </p:blipFill>
        <p:spPr>
          <a:xfrm>
            <a:off x="275367" y="4577453"/>
            <a:ext cx="1667544" cy="1109675"/>
          </a:xfrm>
          <a:prstGeom prst="rect">
            <a:avLst/>
          </a:prstGeom>
        </p:spPr>
      </p:pic>
      <p:sp>
        <p:nvSpPr>
          <p:cNvPr id="2" name="TextBox 1"/>
          <p:cNvSpPr txBox="1"/>
          <p:nvPr/>
        </p:nvSpPr>
        <p:spPr>
          <a:xfrm>
            <a:off x="4211960" y="1196752"/>
            <a:ext cx="4680520" cy="923330"/>
          </a:xfrm>
          <a:prstGeom prst="rect">
            <a:avLst/>
          </a:prstGeom>
          <a:noFill/>
        </p:spPr>
        <p:txBody>
          <a:bodyPr wrap="square" rtlCol="0">
            <a:spAutoFit/>
          </a:bodyPr>
          <a:lstStyle/>
          <a:p>
            <a:r>
              <a:rPr lang="en-GB" dirty="0" smtClean="0">
                <a:solidFill>
                  <a:schemeClr val="tx2"/>
                </a:solidFill>
              </a:rPr>
              <a:t>Class vote:</a:t>
            </a:r>
          </a:p>
          <a:p>
            <a:r>
              <a:rPr lang="en-GB" dirty="0" smtClean="0">
                <a:solidFill>
                  <a:schemeClr val="tx2"/>
                </a:solidFill>
              </a:rPr>
              <a:t>Who holds the greatest power to reduce child labour in India?</a:t>
            </a:r>
            <a:endParaRPr lang="en-GB" dirty="0">
              <a:solidFill>
                <a:schemeClr val="tx2"/>
              </a:solidFill>
            </a:endParaRPr>
          </a:p>
        </p:txBody>
      </p:sp>
    </p:spTree>
    <p:extLst>
      <p:ext uri="{BB962C8B-B14F-4D97-AF65-F5344CB8AC3E}">
        <p14:creationId xmlns:p14="http://schemas.microsoft.com/office/powerpoint/2010/main" val="1631982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9426" b="44045"/>
          <a:stretch/>
        </p:blipFill>
        <p:spPr>
          <a:xfrm>
            <a:off x="0" y="0"/>
            <a:ext cx="9151754" cy="980728"/>
          </a:xfrm>
          <a:prstGeom prst="rect">
            <a:avLst/>
          </a:prstGeom>
        </p:spPr>
      </p:pic>
      <p:sp>
        <p:nvSpPr>
          <p:cNvPr id="5" name="Rectangle 4"/>
          <p:cNvSpPr/>
          <p:nvPr/>
        </p:nvSpPr>
        <p:spPr>
          <a:xfrm>
            <a:off x="5200621" y="86277"/>
            <a:ext cx="4063485"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Ground Rules</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9426" b="44045"/>
          <a:stretch/>
        </p:blipFill>
        <p:spPr>
          <a:xfrm>
            <a:off x="0" y="0"/>
            <a:ext cx="9151754" cy="980728"/>
          </a:xfrm>
          <a:prstGeom prst="rect">
            <a:avLst/>
          </a:prstGeom>
        </p:spPr>
      </p:pic>
      <p:sp>
        <p:nvSpPr>
          <p:cNvPr id="9" name="Rectangle 8"/>
          <p:cNvSpPr/>
          <p:nvPr/>
        </p:nvSpPr>
        <p:spPr>
          <a:xfrm>
            <a:off x="2949157" y="57398"/>
            <a:ext cx="6330836"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Ethical Consumerism</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ounded Rectangle 2"/>
          <p:cNvSpPr/>
          <p:nvPr/>
        </p:nvSpPr>
        <p:spPr>
          <a:xfrm>
            <a:off x="3459753" y="3429001"/>
            <a:ext cx="223224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Other issues sustained by consumerism</a:t>
            </a:r>
            <a:endParaRPr lang="en-GB"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124745"/>
            <a:ext cx="2936549" cy="1971989"/>
          </a:xfrm>
          <a:prstGeom prst="rect">
            <a:avLst/>
          </a:prstGeom>
        </p:spPr>
      </p:pic>
      <p:sp>
        <p:nvSpPr>
          <p:cNvPr id="16" name="TextBox 15"/>
          <p:cNvSpPr txBox="1"/>
          <p:nvPr/>
        </p:nvSpPr>
        <p:spPr>
          <a:xfrm>
            <a:off x="1322575" y="3078202"/>
            <a:ext cx="2952328" cy="369332"/>
          </a:xfrm>
          <a:prstGeom prst="rect">
            <a:avLst/>
          </a:prstGeom>
          <a:noFill/>
        </p:spPr>
        <p:txBody>
          <a:bodyPr wrap="square" rtlCol="0">
            <a:spAutoFit/>
          </a:bodyPr>
          <a:lstStyle/>
          <a:p>
            <a:pPr algn="ctr"/>
            <a:r>
              <a:rPr lang="en-GB" dirty="0" smtClean="0">
                <a:solidFill>
                  <a:schemeClr val="tx2"/>
                </a:solidFill>
              </a:rPr>
              <a:t>Poor working conditions</a:t>
            </a:r>
            <a:endParaRPr lang="en-GB" dirty="0">
              <a:solidFill>
                <a:schemeClr val="tx2"/>
              </a:solidFill>
            </a:endParaRPr>
          </a:p>
        </p:txBody>
      </p:sp>
      <p:pic>
        <p:nvPicPr>
          <p:cNvPr id="17" name="Picture 16"/>
          <p:cNvPicPr>
            <a:picLocks noChangeAspect="1"/>
          </p:cNvPicPr>
          <p:nvPr/>
        </p:nvPicPr>
        <p:blipFill>
          <a:blip r:embed="rId4"/>
          <a:stretch>
            <a:fillRect/>
          </a:stretch>
        </p:blipFill>
        <p:spPr>
          <a:xfrm>
            <a:off x="5053580" y="1124744"/>
            <a:ext cx="3204482" cy="1971989"/>
          </a:xfrm>
          <a:prstGeom prst="rect">
            <a:avLst/>
          </a:prstGeom>
        </p:spPr>
      </p:pic>
      <p:sp>
        <p:nvSpPr>
          <p:cNvPr id="18" name="TextBox 17"/>
          <p:cNvSpPr txBox="1"/>
          <p:nvPr/>
        </p:nvSpPr>
        <p:spPr>
          <a:xfrm>
            <a:off x="5317015" y="3059668"/>
            <a:ext cx="2952328" cy="369332"/>
          </a:xfrm>
          <a:prstGeom prst="rect">
            <a:avLst/>
          </a:prstGeom>
          <a:noFill/>
        </p:spPr>
        <p:txBody>
          <a:bodyPr wrap="square" rtlCol="0">
            <a:spAutoFit/>
          </a:bodyPr>
          <a:lstStyle/>
          <a:p>
            <a:pPr algn="ctr"/>
            <a:r>
              <a:rPr lang="en-GB" dirty="0" smtClean="0">
                <a:solidFill>
                  <a:schemeClr val="tx2"/>
                </a:solidFill>
              </a:rPr>
              <a:t>Low prices for British farmers</a:t>
            </a:r>
            <a:endParaRPr lang="en-GB" dirty="0">
              <a:solidFill>
                <a:schemeClr val="tx2"/>
              </a:solidFill>
            </a:endParaRPr>
          </a:p>
        </p:txBody>
      </p:sp>
      <p:pic>
        <p:nvPicPr>
          <p:cNvPr id="19" name="Picture 18"/>
          <p:cNvPicPr>
            <a:picLocks noChangeAspect="1"/>
          </p:cNvPicPr>
          <p:nvPr/>
        </p:nvPicPr>
        <p:blipFill>
          <a:blip r:embed="rId5"/>
          <a:stretch>
            <a:fillRect/>
          </a:stretch>
        </p:blipFill>
        <p:spPr>
          <a:xfrm>
            <a:off x="323528" y="3566202"/>
            <a:ext cx="2935599" cy="1953508"/>
          </a:xfrm>
          <a:prstGeom prst="rect">
            <a:avLst/>
          </a:prstGeom>
        </p:spPr>
      </p:pic>
      <p:sp>
        <p:nvSpPr>
          <p:cNvPr id="20" name="TextBox 19"/>
          <p:cNvSpPr txBox="1"/>
          <p:nvPr/>
        </p:nvSpPr>
        <p:spPr>
          <a:xfrm>
            <a:off x="407112" y="5453712"/>
            <a:ext cx="2952328" cy="369332"/>
          </a:xfrm>
          <a:prstGeom prst="rect">
            <a:avLst/>
          </a:prstGeom>
          <a:noFill/>
        </p:spPr>
        <p:txBody>
          <a:bodyPr wrap="square" rtlCol="0">
            <a:spAutoFit/>
          </a:bodyPr>
          <a:lstStyle/>
          <a:p>
            <a:pPr algn="ctr"/>
            <a:r>
              <a:rPr lang="en-GB" dirty="0" smtClean="0">
                <a:solidFill>
                  <a:schemeClr val="tx2"/>
                </a:solidFill>
              </a:rPr>
              <a:t>Cruelty to animals</a:t>
            </a:r>
            <a:endParaRPr lang="en-GB" dirty="0">
              <a:solidFill>
                <a:schemeClr val="tx2"/>
              </a:solidFill>
            </a:endParaRPr>
          </a:p>
        </p:txBody>
      </p:sp>
      <p:pic>
        <p:nvPicPr>
          <p:cNvPr id="21" name="Picture 20"/>
          <p:cNvPicPr>
            <a:picLocks noChangeAspect="1"/>
          </p:cNvPicPr>
          <p:nvPr/>
        </p:nvPicPr>
        <p:blipFill>
          <a:blip r:embed="rId6"/>
          <a:stretch>
            <a:fillRect/>
          </a:stretch>
        </p:blipFill>
        <p:spPr>
          <a:xfrm>
            <a:off x="5789313" y="3534844"/>
            <a:ext cx="3095081" cy="1800200"/>
          </a:xfrm>
          <a:prstGeom prst="rect">
            <a:avLst/>
          </a:prstGeom>
        </p:spPr>
      </p:pic>
      <p:sp>
        <p:nvSpPr>
          <p:cNvPr id="22" name="TextBox 21"/>
          <p:cNvSpPr txBox="1"/>
          <p:nvPr/>
        </p:nvSpPr>
        <p:spPr>
          <a:xfrm>
            <a:off x="5932066" y="5335044"/>
            <a:ext cx="2952328" cy="369332"/>
          </a:xfrm>
          <a:prstGeom prst="rect">
            <a:avLst/>
          </a:prstGeom>
          <a:noFill/>
        </p:spPr>
        <p:txBody>
          <a:bodyPr wrap="square" rtlCol="0">
            <a:spAutoFit/>
          </a:bodyPr>
          <a:lstStyle/>
          <a:p>
            <a:pPr algn="ctr"/>
            <a:r>
              <a:rPr lang="en-GB" dirty="0" smtClean="0">
                <a:solidFill>
                  <a:schemeClr val="tx2"/>
                </a:solidFill>
              </a:rPr>
              <a:t>Loss of small, local businesses</a:t>
            </a:r>
            <a:endParaRPr lang="en-GB" dirty="0">
              <a:solidFill>
                <a:schemeClr val="tx2"/>
              </a:solidFill>
            </a:endParaRPr>
          </a:p>
        </p:txBody>
      </p:sp>
      <p:pic>
        <p:nvPicPr>
          <p:cNvPr id="23" name="Picture 22"/>
          <p:cNvPicPr>
            <a:picLocks noChangeAspect="1"/>
          </p:cNvPicPr>
          <p:nvPr/>
        </p:nvPicPr>
        <p:blipFill rotWithShape="1">
          <a:blip r:embed="rId7"/>
          <a:srcRect b="18145"/>
          <a:stretch/>
        </p:blipFill>
        <p:spPr>
          <a:xfrm>
            <a:off x="3363955" y="4566999"/>
            <a:ext cx="2343150" cy="1598305"/>
          </a:xfrm>
          <a:prstGeom prst="rect">
            <a:avLst/>
          </a:prstGeom>
        </p:spPr>
      </p:pic>
      <p:sp>
        <p:nvSpPr>
          <p:cNvPr id="24" name="TextBox 23"/>
          <p:cNvSpPr txBox="1"/>
          <p:nvPr/>
        </p:nvSpPr>
        <p:spPr>
          <a:xfrm>
            <a:off x="3162247" y="6151770"/>
            <a:ext cx="2952328" cy="646331"/>
          </a:xfrm>
          <a:prstGeom prst="rect">
            <a:avLst/>
          </a:prstGeom>
          <a:noFill/>
        </p:spPr>
        <p:txBody>
          <a:bodyPr wrap="square" rtlCol="0">
            <a:spAutoFit/>
          </a:bodyPr>
          <a:lstStyle/>
          <a:p>
            <a:pPr algn="ctr"/>
            <a:r>
              <a:rPr lang="en-GB" dirty="0" smtClean="0">
                <a:solidFill>
                  <a:schemeClr val="tx2"/>
                </a:solidFill>
              </a:rPr>
              <a:t>Zero hours contracts and lack of a ‘living wage’</a:t>
            </a:r>
            <a:endParaRPr lang="en-GB" dirty="0">
              <a:solidFill>
                <a:schemeClr val="tx2"/>
              </a:solidFill>
            </a:endParaRPr>
          </a:p>
        </p:txBody>
      </p:sp>
    </p:spTree>
    <p:extLst>
      <p:ext uri="{BB962C8B-B14F-4D97-AF65-F5344CB8AC3E}">
        <p14:creationId xmlns:p14="http://schemas.microsoft.com/office/powerpoint/2010/main" val="1929585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9426" b="44045"/>
          <a:stretch/>
        </p:blipFill>
        <p:spPr>
          <a:xfrm>
            <a:off x="0" y="0"/>
            <a:ext cx="9151754" cy="980728"/>
          </a:xfrm>
          <a:prstGeom prst="rect">
            <a:avLst/>
          </a:prstGeom>
        </p:spPr>
      </p:pic>
      <p:sp>
        <p:nvSpPr>
          <p:cNvPr id="5" name="Rectangle 4"/>
          <p:cNvSpPr/>
          <p:nvPr/>
        </p:nvSpPr>
        <p:spPr>
          <a:xfrm>
            <a:off x="5200621" y="86277"/>
            <a:ext cx="4063485"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Ground Rules</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9426" b="44045"/>
          <a:stretch/>
        </p:blipFill>
        <p:spPr>
          <a:xfrm>
            <a:off x="0" y="0"/>
            <a:ext cx="9151754" cy="980728"/>
          </a:xfrm>
          <a:prstGeom prst="rect">
            <a:avLst/>
          </a:prstGeom>
        </p:spPr>
      </p:pic>
      <p:sp>
        <p:nvSpPr>
          <p:cNvPr id="9" name="Rectangle 8"/>
          <p:cNvSpPr/>
          <p:nvPr/>
        </p:nvSpPr>
        <p:spPr>
          <a:xfrm>
            <a:off x="2949157" y="57398"/>
            <a:ext cx="6330836"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Ethical Consumerism</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ounded Rectangle 2"/>
          <p:cNvSpPr/>
          <p:nvPr/>
        </p:nvSpPr>
        <p:spPr>
          <a:xfrm>
            <a:off x="3459753" y="3429001"/>
            <a:ext cx="223224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Other issues sustained by consumerism</a:t>
            </a:r>
            <a:endParaRPr lang="en-GB"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124745"/>
            <a:ext cx="2936549" cy="1971989"/>
          </a:xfrm>
          <a:prstGeom prst="rect">
            <a:avLst/>
          </a:prstGeom>
        </p:spPr>
      </p:pic>
      <p:sp>
        <p:nvSpPr>
          <p:cNvPr id="16" name="TextBox 15"/>
          <p:cNvSpPr txBox="1"/>
          <p:nvPr/>
        </p:nvSpPr>
        <p:spPr>
          <a:xfrm>
            <a:off x="1322575" y="3078202"/>
            <a:ext cx="2952328" cy="369332"/>
          </a:xfrm>
          <a:prstGeom prst="rect">
            <a:avLst/>
          </a:prstGeom>
          <a:noFill/>
        </p:spPr>
        <p:txBody>
          <a:bodyPr wrap="square" rtlCol="0">
            <a:spAutoFit/>
          </a:bodyPr>
          <a:lstStyle/>
          <a:p>
            <a:pPr algn="ctr"/>
            <a:r>
              <a:rPr lang="en-GB" dirty="0" smtClean="0">
                <a:solidFill>
                  <a:schemeClr val="tx2"/>
                </a:solidFill>
              </a:rPr>
              <a:t>Poor working conditions</a:t>
            </a:r>
            <a:endParaRPr lang="en-GB" dirty="0">
              <a:solidFill>
                <a:schemeClr val="tx2"/>
              </a:solidFill>
            </a:endParaRPr>
          </a:p>
        </p:txBody>
      </p:sp>
      <p:pic>
        <p:nvPicPr>
          <p:cNvPr id="17" name="Picture 16"/>
          <p:cNvPicPr>
            <a:picLocks noChangeAspect="1"/>
          </p:cNvPicPr>
          <p:nvPr/>
        </p:nvPicPr>
        <p:blipFill>
          <a:blip r:embed="rId4"/>
          <a:stretch>
            <a:fillRect/>
          </a:stretch>
        </p:blipFill>
        <p:spPr>
          <a:xfrm>
            <a:off x="5053580" y="1124744"/>
            <a:ext cx="3204482" cy="1971989"/>
          </a:xfrm>
          <a:prstGeom prst="rect">
            <a:avLst/>
          </a:prstGeom>
        </p:spPr>
      </p:pic>
      <p:sp>
        <p:nvSpPr>
          <p:cNvPr id="18" name="TextBox 17"/>
          <p:cNvSpPr txBox="1"/>
          <p:nvPr/>
        </p:nvSpPr>
        <p:spPr>
          <a:xfrm>
            <a:off x="5317015" y="3059668"/>
            <a:ext cx="2952328" cy="369332"/>
          </a:xfrm>
          <a:prstGeom prst="rect">
            <a:avLst/>
          </a:prstGeom>
          <a:noFill/>
        </p:spPr>
        <p:txBody>
          <a:bodyPr wrap="square" rtlCol="0">
            <a:spAutoFit/>
          </a:bodyPr>
          <a:lstStyle/>
          <a:p>
            <a:pPr algn="ctr"/>
            <a:r>
              <a:rPr lang="en-GB" dirty="0" smtClean="0">
                <a:solidFill>
                  <a:schemeClr val="tx2"/>
                </a:solidFill>
              </a:rPr>
              <a:t>Low prices for British farmers</a:t>
            </a:r>
            <a:endParaRPr lang="en-GB" dirty="0">
              <a:solidFill>
                <a:schemeClr val="tx2"/>
              </a:solidFill>
            </a:endParaRPr>
          </a:p>
        </p:txBody>
      </p:sp>
      <p:pic>
        <p:nvPicPr>
          <p:cNvPr id="19" name="Picture 18"/>
          <p:cNvPicPr>
            <a:picLocks noChangeAspect="1"/>
          </p:cNvPicPr>
          <p:nvPr/>
        </p:nvPicPr>
        <p:blipFill>
          <a:blip r:embed="rId5"/>
          <a:stretch>
            <a:fillRect/>
          </a:stretch>
        </p:blipFill>
        <p:spPr>
          <a:xfrm>
            <a:off x="323528" y="3566202"/>
            <a:ext cx="2935599" cy="1953508"/>
          </a:xfrm>
          <a:prstGeom prst="rect">
            <a:avLst/>
          </a:prstGeom>
        </p:spPr>
      </p:pic>
      <p:sp>
        <p:nvSpPr>
          <p:cNvPr id="20" name="TextBox 19"/>
          <p:cNvSpPr txBox="1"/>
          <p:nvPr/>
        </p:nvSpPr>
        <p:spPr>
          <a:xfrm>
            <a:off x="407112" y="5453712"/>
            <a:ext cx="2952328" cy="369332"/>
          </a:xfrm>
          <a:prstGeom prst="rect">
            <a:avLst/>
          </a:prstGeom>
          <a:noFill/>
        </p:spPr>
        <p:txBody>
          <a:bodyPr wrap="square" rtlCol="0">
            <a:spAutoFit/>
          </a:bodyPr>
          <a:lstStyle/>
          <a:p>
            <a:pPr algn="ctr"/>
            <a:r>
              <a:rPr lang="en-GB" dirty="0" smtClean="0">
                <a:solidFill>
                  <a:schemeClr val="tx2"/>
                </a:solidFill>
              </a:rPr>
              <a:t>Cruelty to animals</a:t>
            </a:r>
            <a:endParaRPr lang="en-GB" dirty="0">
              <a:solidFill>
                <a:schemeClr val="tx2"/>
              </a:solidFill>
            </a:endParaRPr>
          </a:p>
        </p:txBody>
      </p:sp>
      <p:pic>
        <p:nvPicPr>
          <p:cNvPr id="21" name="Picture 20"/>
          <p:cNvPicPr>
            <a:picLocks noChangeAspect="1"/>
          </p:cNvPicPr>
          <p:nvPr/>
        </p:nvPicPr>
        <p:blipFill>
          <a:blip r:embed="rId6"/>
          <a:stretch>
            <a:fillRect/>
          </a:stretch>
        </p:blipFill>
        <p:spPr>
          <a:xfrm>
            <a:off x="5789313" y="3534844"/>
            <a:ext cx="3095081" cy="1800200"/>
          </a:xfrm>
          <a:prstGeom prst="rect">
            <a:avLst/>
          </a:prstGeom>
        </p:spPr>
      </p:pic>
      <p:sp>
        <p:nvSpPr>
          <p:cNvPr id="22" name="TextBox 21"/>
          <p:cNvSpPr txBox="1"/>
          <p:nvPr/>
        </p:nvSpPr>
        <p:spPr>
          <a:xfrm>
            <a:off x="5932066" y="5335044"/>
            <a:ext cx="2952328" cy="369332"/>
          </a:xfrm>
          <a:prstGeom prst="rect">
            <a:avLst/>
          </a:prstGeom>
          <a:noFill/>
        </p:spPr>
        <p:txBody>
          <a:bodyPr wrap="square" rtlCol="0">
            <a:spAutoFit/>
          </a:bodyPr>
          <a:lstStyle/>
          <a:p>
            <a:pPr algn="ctr"/>
            <a:r>
              <a:rPr lang="en-GB" dirty="0" smtClean="0">
                <a:solidFill>
                  <a:schemeClr val="tx2"/>
                </a:solidFill>
              </a:rPr>
              <a:t>Loss of small, local businesses</a:t>
            </a:r>
            <a:endParaRPr lang="en-GB" dirty="0">
              <a:solidFill>
                <a:schemeClr val="tx2"/>
              </a:solidFill>
            </a:endParaRPr>
          </a:p>
        </p:txBody>
      </p:sp>
      <p:pic>
        <p:nvPicPr>
          <p:cNvPr id="23" name="Picture 22"/>
          <p:cNvPicPr>
            <a:picLocks noChangeAspect="1"/>
          </p:cNvPicPr>
          <p:nvPr/>
        </p:nvPicPr>
        <p:blipFill rotWithShape="1">
          <a:blip r:embed="rId7"/>
          <a:srcRect b="18145"/>
          <a:stretch/>
        </p:blipFill>
        <p:spPr>
          <a:xfrm>
            <a:off x="3363955" y="4566999"/>
            <a:ext cx="2343150" cy="1598305"/>
          </a:xfrm>
          <a:prstGeom prst="rect">
            <a:avLst/>
          </a:prstGeom>
        </p:spPr>
      </p:pic>
      <p:sp>
        <p:nvSpPr>
          <p:cNvPr id="24" name="TextBox 23"/>
          <p:cNvSpPr txBox="1"/>
          <p:nvPr/>
        </p:nvSpPr>
        <p:spPr>
          <a:xfrm>
            <a:off x="3162247" y="6151770"/>
            <a:ext cx="2952328" cy="646331"/>
          </a:xfrm>
          <a:prstGeom prst="rect">
            <a:avLst/>
          </a:prstGeom>
          <a:noFill/>
        </p:spPr>
        <p:txBody>
          <a:bodyPr wrap="square" rtlCol="0">
            <a:spAutoFit/>
          </a:bodyPr>
          <a:lstStyle/>
          <a:p>
            <a:pPr algn="ctr"/>
            <a:r>
              <a:rPr lang="en-GB" dirty="0" smtClean="0">
                <a:solidFill>
                  <a:schemeClr val="tx2"/>
                </a:solidFill>
              </a:rPr>
              <a:t>Zero hours contracts and lack of a ‘living wage’</a:t>
            </a:r>
            <a:endParaRPr lang="en-GB" dirty="0">
              <a:solidFill>
                <a:schemeClr val="tx2"/>
              </a:solidFill>
            </a:endParaRPr>
          </a:p>
        </p:txBody>
      </p:sp>
      <p:sp>
        <p:nvSpPr>
          <p:cNvPr id="2" name="TextBox 1"/>
          <p:cNvSpPr txBox="1"/>
          <p:nvPr/>
        </p:nvSpPr>
        <p:spPr>
          <a:xfrm>
            <a:off x="4018697" y="3955661"/>
            <a:ext cx="4641677" cy="2031325"/>
          </a:xfrm>
          <a:prstGeom prst="rect">
            <a:avLst/>
          </a:prstGeom>
          <a:solidFill>
            <a:srgbClr val="FFFF00"/>
          </a:solidFill>
          <a:ln>
            <a:solidFill>
              <a:schemeClr val="tx2"/>
            </a:solidFill>
          </a:ln>
        </p:spPr>
        <p:txBody>
          <a:bodyPr wrap="square" rtlCol="0">
            <a:spAutoFit/>
          </a:bodyPr>
          <a:lstStyle/>
          <a:p>
            <a:r>
              <a:rPr lang="en-GB" dirty="0" smtClean="0">
                <a:solidFill>
                  <a:schemeClr val="tx2"/>
                </a:solidFill>
              </a:rPr>
              <a:t>You are to create a 2 minute presentation for the class which outlines:</a:t>
            </a:r>
          </a:p>
          <a:p>
            <a:r>
              <a:rPr lang="en-GB" dirty="0" smtClean="0">
                <a:solidFill>
                  <a:schemeClr val="tx2"/>
                </a:solidFill>
              </a:rPr>
              <a:t>What the problem is (detail)</a:t>
            </a:r>
          </a:p>
          <a:p>
            <a:r>
              <a:rPr lang="en-GB" dirty="0" smtClean="0">
                <a:solidFill>
                  <a:schemeClr val="tx2"/>
                </a:solidFill>
              </a:rPr>
              <a:t>The players that are responsible (range of explanations)</a:t>
            </a:r>
          </a:p>
          <a:p>
            <a:r>
              <a:rPr lang="en-GB" dirty="0" smtClean="0">
                <a:solidFill>
                  <a:schemeClr val="tx2"/>
                </a:solidFill>
              </a:rPr>
              <a:t>How the problem can be reduced (may have a specific strategy)</a:t>
            </a:r>
            <a:endParaRPr lang="en-GB" dirty="0">
              <a:solidFill>
                <a:schemeClr val="tx2"/>
              </a:solidFill>
            </a:endParaRPr>
          </a:p>
        </p:txBody>
      </p:sp>
    </p:spTree>
    <p:extLst>
      <p:ext uri="{BB962C8B-B14F-4D97-AF65-F5344CB8AC3E}">
        <p14:creationId xmlns:p14="http://schemas.microsoft.com/office/powerpoint/2010/main" val="122291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9426" b="44045"/>
          <a:stretch/>
        </p:blipFill>
        <p:spPr>
          <a:xfrm>
            <a:off x="0" y="0"/>
            <a:ext cx="9151754" cy="980728"/>
          </a:xfrm>
          <a:prstGeom prst="rect">
            <a:avLst/>
          </a:prstGeom>
        </p:spPr>
      </p:pic>
      <p:sp>
        <p:nvSpPr>
          <p:cNvPr id="5" name="Rectangle 4"/>
          <p:cNvSpPr/>
          <p:nvPr/>
        </p:nvSpPr>
        <p:spPr>
          <a:xfrm>
            <a:off x="2411760" y="86277"/>
            <a:ext cx="6644896"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Sex and Contraception</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AutoShape 2" descr="data:image/jpeg;base64,/9j/4AAQSkZJRgABAQAAAQABAAD/2wCEAAkGBxAQDw4ODxAQDw0QEA8PDw8PEA8MDw8OFBQWFhUUFBQYHiggGBolHRQUIjEhJikrLi4uFyAzODMsNzQtLi0BCgoKDg0OGxAPGzcdHBwuKywsLCw2NSwsLCwsMjcsLCwsLCw3LCwsLCwsLCssLCwsLC4sLCwsLC0sLi0sLCwrLP/AABEIANsA5wMBEQACEQEDEQH/xAAcAAEAAgMBAQEAAAAAAAAAAAAAAQIDBAUHBgj/xABDEAACAQIBBwgHBAgHAQAAAAAAAQIDEQQFBhIhMVFxExQyUlOSodEHNEFhdJOzFkKRsRciI2JjgbLwJDNzosHh8RX/xAAaAQEAAgMBAAAAAAAAAAAAAAAAAQIDBAUG/8QAKREBAAECBQQBBQEBAQAAAAAAAAECAxETFDEyBDNRcSESQWGB8CJCBf/aAAwDAQACEQMRAD8A9xAAAAAAAAAAAAAAAAAAAAAAAAAAAAAAAAAAAAAAAAABgeJWyz8DTq66iJmMJ+GSLcnOlufgV19vxJlSc6W5+A19vxJlSc6W5+A19vxJlSc6W5+A19vxJlSc6W5+A19vxJlSc6W5+A19vxJlSc6W5+A19vxJlSc6W5+A19vxJlSc6W5+A19vxJlSc6W5+A19vxJlSc6W5+A19vxJlSc6W5+A19vxJlSc6W5+A19vxJlSc6W5+A19vxJlSc6W5+A19vxJlSc6W5+A19vxJlSc6W5+A19vxJlSmGITaVnr4F6OsorqimIn5RNuYjFmNtQAAAAACsmAS9oFgAHPntfFnn7nOfctqNlSiS5MU4mIJpwMQgAAAAAECC0/CElUgAAAJiMRFyfp8IxSVSvQ6UeJn6bu0q18Zb53GsAAAACGwIS3gWAAAOfPa+LPP3Oc+5bUbKlEoZkjb4QCdvkSY0gAAAAgtshJVIAAAAIZej7wiQt8oSjHO6y9DpR4mbpu7SrXxlvncawAAAAKpbwLAAABgc5vWzz9znV7ltRsgokAAAAAABBOOECSAAAAAAAAGIAXodKPEz9N3aVa+Mt87jWAIYEgAAAAAAhgc48/c51e5bUbBRIAAAAAAAAAAAAAAAAAAL0OlHiZ+m7tKtfGW+dxrAAAAAAAAACJbGBzUefuc6vctqNklEgAAAAAAAAAAAAAAAAAAvQ6UeJn6bu0q18Zb53GsAAAAAAAAAK1H+q+DA5tN6lwR5+7zq9y2o2WKJAAAAAAAAAAAAAAAAAABeh0o8TP03dpVr4y3zuNYAAAAAAAAAYsS7Qk/cwOdh3eEHvjH8jz9znPuW1TsyFEgAYATMYAQAAAAAAAAAAAAACcPgXodKPEzdN3aVa+Mt87jWAAAABWTAqm/wC1ZMC6YEgauU52o1H+6wNDAO9Gi99Om/8Aajz93nPuW1TszlEgEFscEJKpAAAAI+RFzLhCElKowTAVAAAAAQy0fG6EkTOKV6HSjxM3Td2lWvjLfO41gAAAAVkgIUX/AOgWSAkDl5yVNHC1X+6wNfJTvh8O/wCDS/oR5+5zn3Lap2bRRKC2yElUgAAAACJwEGTGECRSqrFKSAAAAIZaI8iURM4gQL0OlHiZ+m7tKtfGW+dxrAAAAAAAAAD57Pmro4Op70wL5Gf+Fwv+hR/oiefuc59y2qdm4VicEhAAAAAAAAAAAAAAACZxAABeh0o8TP03dpVr4y3zuNYAAAAAAAAAfHekqtbCyW9AdLIfquF+HofTiefuc59y2qdm6USAAAAAAAAAAAAAAAAAAC9DpR4mfpu7SrXxlvncawAAAAAAAAA879KmItS0fcB9JkL1TCfD0PpxPP3Oc+5bVOzeKJAAAAAAAAAAAAAAAAAABeh0o8TP03dpVr4y3zuNYAAAAAAAAAeR+lbE3biB95kH1PCfDYf6cTz9znPuW1Ts3iiQAAAAAAAAAAAAAAAAAAXodKPEz9N3aVa+Mt87jWAAAAAAhsCE/wAAIqytFv3AeGekrFaVWS4geq5A9Twfw2H+nE8/c5z7ltU7N8okAAAAAAAAAQWwiN0JKpAAAAAGEgBeh0o8TP03dpVr4y3zuNYAAAAACu0CwGplSro0pP3Afn7PStp1Z8WB7XkD1PB/DYf6cTz9znPuW1Ts3yiUMyx8QgQnYSYkgAAAAFojD5ArM4gAAAADL0/eUSguhKMUxhKy9DpR4mbpu7SrXxlvncawAAAAK7eAFgAHCzqxGjRlwA8Cy5PSqTfED3rIPqmE+GofTiefuc59y2qdm8USWLRVgYFiJqxAgAAACC0R9xJEziBAAAAAATE4CLE/V4MElReh0o8TP03dpVr4y3zuNYAhsCQAAAAYHwuf+M0YNXA8axTu5PiB7/kL1TCfD0PpxPP3Oc+5bVOzeKJAAAAAAAAAAAAAAAAAABeh0o8TP03dpVr4y3zuNYAAAAAABStKybA8j9IOOvJxuB59L2gfoHIfquF+HofTiefuc59y2qdm6USAAAAAAAAAAAAAAAAAAC9DpR4mfpu7SrXxlvncawAAAAAADn5ZxGhTk/cB4ZnPi+Uqy4gcJgfT4fP3H04QpxnS0YRjCN6UW9GKSXgjVno7UzjK/wBcr/pDyj16XyYkaK0ZlQ/SJlHr0vkxGitGZUfpEyj16XyYjRWjMqF6Q8o9el8mI0VozKll6Qso9el8mI0VozKkr0gZS61L5MRorRmVLLP7KXWpfJiNFaMypKz7yn1qXyUNFaMyU/brKfWpfJiNFaMypP25yn1qXyYjRWjMqR9usp9al8mI0VozKh595T61L5MRorRmVKvP7KXWpfJiNFaMypV+kDKXWpfJiNFaMyo/SDlHr0vkxGitGZU7ObueuKrVFGtKDT3U1EaK0ZlT03CRjOKlvW8aK14MypsRoRTuvzLUdLbpqiqN4JrmfhlNlQAAAAAAwPjc+Mo6FNq/sA8YxlXSm37wMFgLxpN7EBsU8BN7IsDdoZv1ZfdYHSw+aFWXsYHTw+Y03tQHRo5h70BvUsxI+1AbdPMinuAzxzMpbkBlWZ1LcgJ+x9LcgIeZ1LcgMU8y6W5AYKmZFPcBqVcxI+xAaFfMPcgMWDzQqUqikk9TA9IyRTcYKL22A6AAAAAAAIbsBhxFa0W7AeSZ7YuVWbjG71gfN4TIFWo+iwPocn5kzla6A+lwGY8Va6A7uFzWpR+6gOlRyRSj91AZ44WC1JIDNGkl7AL6KAWAkABXS9wEpgSAAARYCNFAUlTQF4QsBYAAAAAAFZ+xgauLpaUbLwA4X2YjKbnJbXcDrYXI9OGyKA34UYrYgLpASBVv2ICUgJAAAAEMDH/0uAF4eQFgAAABDYBICQAAAAAAAACwAAAAARIAkBIAAAAAAAAAAAAAKpbwLAAAAAAA4mVsbWozpwg9NzTdnGN7o53WdVdtV00W4ifq8/0KzMw1P/rYhSpqTjozlGOlHQmtb9zNfXdRTVTFURhVMR8fn9o+qXRnlGEZSjOtKLje7cINWTab1Xtse2x2V1XlWmrXrys1dSdOya1a9mzW9f8AbAsqQaUlWm4NxWkqSa/WUmtVr/dAz4fFRqScIVpOSV/8uytfe1Z+z8GBs8lPtH3YeQDkp9o+7Dy4gOSn2j7sPIByU+0fdh5cAHJT7R92HkA5KfaPuw8uIDkp9o+7DyAclPtH3YeXAByU+0fdh5AOSn2j7sPLiA5KfaPuw8gHJT7R92HlwAwYuOIir0npvc9CL/K3876vfsMV2bkR/iMf7+9flEqYXETm7XqR1tSvGm9GS2p21bU1+HEpav8A1/8AMx/fj+/REtrkp9o+7DyNhJyU+0fdh5cAHJT7R92HkBq08UpSlHlZJxUm26cYxtFpSs2rbTDR1FFdc0RvGP28fG6MVliItpc4V3aytC7vstvMyWxyU+0fdh5cAHJT7R92HkA5KfaPuw8uIDkp9o+7DyA42ckZxqUqqpynTjCpCejrspKz4am9ew5P/oxXFym5FP1RETE4fn4VqcvD15150404SlFVoVJzts13ftaS9u32veaNFyvqK6Yt0zMRVEzP7/vuru7FeWLjOro1cMo3vCNa+paVvuxjb9V22y1pa1c9IyKvEYy1+VwN/wBayvVa/d1/nq9gCNTGLStVwbvfQUtO7exXatqAySxGKeqE8GnaK1uo9dknq4+z3r+YbuDxLUFy1Sk5vXem3GLXB++4GfnVPrx7yALFU+vHvIDJCaaTTTT2Na0BYAAAAAAAAAApGmk20tb2/wB/zZWKIiZmPuLlgAAcPCV6br1VGinO1W+jNzk/2kU04Sso3bT2+w53T3KJv1RFOE/6+cfz4+2O6sbt7nEFZ8jU1W2UdaV3bVt/DedFZlji7u2hUWtLXCy27wK8+Wr9nW1/w3q121sCVjVr/Z1Vs203rAzUKukm9GUddrTWi9l/+QMgERilqSSXu1EYYCSQsBFgFgFgFgFgJAAAAAAAAAAAAAAAAAAAAAAAf//Z"/>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1376772"/>
            <a:ext cx="324036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691135" y="2272343"/>
            <a:ext cx="4896544" cy="1477328"/>
          </a:xfrm>
          <a:prstGeom prst="rect">
            <a:avLst/>
          </a:prstGeom>
          <a:noFill/>
          <a:ln>
            <a:solidFill>
              <a:schemeClr val="accent1"/>
            </a:solidFill>
          </a:ln>
        </p:spPr>
        <p:txBody>
          <a:bodyPr wrap="square" rtlCol="0">
            <a:spAutoFit/>
          </a:bodyPr>
          <a:lstStyle/>
          <a:p>
            <a:r>
              <a:rPr lang="en-GB" dirty="0" smtClean="0">
                <a:solidFill>
                  <a:schemeClr val="tx2"/>
                </a:solidFill>
              </a:rPr>
              <a:t>Tweet of the Day:</a:t>
            </a:r>
          </a:p>
          <a:p>
            <a:r>
              <a:rPr lang="en-GB" dirty="0" smtClean="0">
                <a:solidFill>
                  <a:schemeClr val="tx2"/>
                </a:solidFill>
              </a:rPr>
              <a:t>……………………………………………………………………………………………………………………………………………………………………………………………………………………………………………………………………………………………………………………</a:t>
            </a:r>
            <a:endParaRPr lang="en-GB" dirty="0">
              <a:solidFill>
                <a:schemeClr val="tx2"/>
              </a:solidFill>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29426" b="44045"/>
          <a:stretch/>
        </p:blipFill>
        <p:spPr>
          <a:xfrm>
            <a:off x="0" y="0"/>
            <a:ext cx="9151754" cy="980728"/>
          </a:xfrm>
          <a:prstGeom prst="rect">
            <a:avLst/>
          </a:prstGeom>
        </p:spPr>
      </p:pic>
      <p:sp>
        <p:nvSpPr>
          <p:cNvPr id="9" name="Rectangle 8"/>
          <p:cNvSpPr/>
          <p:nvPr/>
        </p:nvSpPr>
        <p:spPr>
          <a:xfrm>
            <a:off x="7884368" y="49346"/>
            <a:ext cx="1207125"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CVs</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29426" b="44045"/>
          <a:stretch/>
        </p:blipFill>
        <p:spPr>
          <a:xfrm>
            <a:off x="0" y="0"/>
            <a:ext cx="9151754" cy="980728"/>
          </a:xfrm>
          <a:prstGeom prst="rect">
            <a:avLst/>
          </a:prstGeom>
        </p:spPr>
      </p:pic>
    </p:spTree>
    <p:extLst>
      <p:ext uri="{BB962C8B-B14F-4D97-AF65-F5344CB8AC3E}">
        <p14:creationId xmlns:p14="http://schemas.microsoft.com/office/powerpoint/2010/main" val="3426445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9426" b="44045"/>
          <a:stretch/>
        </p:blipFill>
        <p:spPr>
          <a:xfrm>
            <a:off x="0" y="0"/>
            <a:ext cx="9151754" cy="980728"/>
          </a:xfrm>
          <a:prstGeom prst="rect">
            <a:avLst/>
          </a:prstGeom>
        </p:spPr>
      </p:pic>
      <p:sp>
        <p:nvSpPr>
          <p:cNvPr id="5" name="Rectangle 4"/>
          <p:cNvSpPr/>
          <p:nvPr/>
        </p:nvSpPr>
        <p:spPr>
          <a:xfrm>
            <a:off x="5200621" y="86277"/>
            <a:ext cx="4063485"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Ground Rules</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9426" b="44045"/>
          <a:stretch/>
        </p:blipFill>
        <p:spPr>
          <a:xfrm>
            <a:off x="0" y="0"/>
            <a:ext cx="9151754" cy="980728"/>
          </a:xfrm>
          <a:prstGeom prst="rect">
            <a:avLst/>
          </a:prstGeom>
        </p:spPr>
      </p:pic>
      <p:sp>
        <p:nvSpPr>
          <p:cNvPr id="9" name="Rectangle 8"/>
          <p:cNvSpPr/>
          <p:nvPr/>
        </p:nvSpPr>
        <p:spPr>
          <a:xfrm>
            <a:off x="1524000" y="1752600"/>
            <a:ext cx="6330836"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Ethical Consumerism</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Rectangle 1"/>
          <p:cNvSpPr/>
          <p:nvPr/>
        </p:nvSpPr>
        <p:spPr>
          <a:xfrm>
            <a:off x="1143000" y="3657600"/>
            <a:ext cx="6408712" cy="2221698"/>
          </a:xfrm>
          <a:prstGeom prst="rect">
            <a:avLst/>
          </a:prstGeom>
        </p:spPr>
        <p:txBody>
          <a:bodyPr wrap="square">
            <a:spAutoFit/>
          </a:bodyPr>
          <a:lstStyle/>
          <a:p>
            <a:pPr>
              <a:lnSpc>
                <a:spcPct val="107000"/>
              </a:lnSpc>
              <a:spcAft>
                <a:spcPts val="800"/>
              </a:spcAft>
            </a:pPr>
            <a:r>
              <a:rPr lang="en-GB" sz="24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Aims:</a:t>
            </a:r>
          </a:p>
          <a:p>
            <a:pPr>
              <a:lnSpc>
                <a:spcPct val="107000"/>
              </a:lnSpc>
              <a:spcAft>
                <a:spcPts val="800"/>
              </a:spcAft>
            </a:pPr>
            <a:r>
              <a:rPr lang="en-GB" sz="24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a:t>
            </a:r>
            <a:r>
              <a:rPr lang="en-GB" sz="2400" dirty="0">
                <a:solidFill>
                  <a:schemeClr val="tx2"/>
                </a:solidFill>
                <a:latin typeface="Calibri" panose="020F0502020204030204" pitchFamily="34" charset="0"/>
                <a:ea typeface="Calibri" panose="020F0502020204030204" pitchFamily="34" charset="0"/>
                <a:cs typeface="Times New Roman" panose="02020603050405020304" pitchFamily="18" charset="0"/>
              </a:rPr>
              <a:t>To understand a variety of consequences of our purchasing habits</a:t>
            </a:r>
          </a:p>
          <a:p>
            <a:r>
              <a:rPr lang="en-GB" sz="2400" dirty="0">
                <a:solidFill>
                  <a:schemeClr val="tx2"/>
                </a:solidFill>
                <a:latin typeface="Calibri" panose="020F0502020204030204" pitchFamily="34" charset="0"/>
                <a:ea typeface="Calibri" panose="020F0502020204030204" pitchFamily="34" charset="0"/>
                <a:cs typeface="Times New Roman" panose="02020603050405020304" pitchFamily="18" charset="0"/>
              </a:rPr>
              <a:t>-To identify how making informed choices can influence our world</a:t>
            </a:r>
            <a:endParaRPr lang="en-GB" sz="2400" dirty="0">
              <a:solidFill>
                <a:schemeClr val="tx2"/>
              </a:solidFill>
            </a:endParaRPr>
          </a:p>
        </p:txBody>
      </p:sp>
    </p:spTree>
    <p:extLst>
      <p:ext uri="{BB962C8B-B14F-4D97-AF65-F5344CB8AC3E}">
        <p14:creationId xmlns:p14="http://schemas.microsoft.com/office/powerpoint/2010/main" val="3309676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9426" b="44045"/>
          <a:stretch/>
        </p:blipFill>
        <p:spPr>
          <a:xfrm>
            <a:off x="0" y="0"/>
            <a:ext cx="9151754" cy="980728"/>
          </a:xfrm>
          <a:prstGeom prst="rect">
            <a:avLst/>
          </a:prstGeom>
        </p:spPr>
      </p:pic>
      <p:sp>
        <p:nvSpPr>
          <p:cNvPr id="5" name="Rectangle 4"/>
          <p:cNvSpPr/>
          <p:nvPr/>
        </p:nvSpPr>
        <p:spPr>
          <a:xfrm>
            <a:off x="5200621" y="86277"/>
            <a:ext cx="4063485"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Ground Rules</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9426" b="44045"/>
          <a:stretch/>
        </p:blipFill>
        <p:spPr>
          <a:xfrm>
            <a:off x="0" y="0"/>
            <a:ext cx="9151754" cy="980728"/>
          </a:xfrm>
          <a:prstGeom prst="rect">
            <a:avLst/>
          </a:prstGeom>
        </p:spPr>
      </p:pic>
      <p:sp>
        <p:nvSpPr>
          <p:cNvPr id="9" name="Rectangle 8"/>
          <p:cNvSpPr/>
          <p:nvPr/>
        </p:nvSpPr>
        <p:spPr>
          <a:xfrm>
            <a:off x="6022242" y="57398"/>
            <a:ext cx="184666" cy="923330"/>
          </a:xfrm>
          <a:prstGeom prst="rect">
            <a:avLst/>
          </a:prstGeom>
          <a:noFill/>
        </p:spPr>
        <p:txBody>
          <a:bodyPr wrap="none" lIns="91440" tIns="45720" rIns="91440" bIns="45720">
            <a:spAutoFit/>
          </a:bodyPr>
          <a:lstStyle/>
          <a:p>
            <a:pPr algn="ct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Rectangle 1"/>
          <p:cNvSpPr/>
          <p:nvPr/>
        </p:nvSpPr>
        <p:spPr>
          <a:xfrm>
            <a:off x="683568" y="1196752"/>
            <a:ext cx="6408712" cy="865173"/>
          </a:xfrm>
          <a:prstGeom prst="rect">
            <a:avLst/>
          </a:prstGeom>
        </p:spPr>
        <p:txBody>
          <a:bodyPr wrap="square">
            <a:spAutoFit/>
          </a:bodyPr>
          <a:lstStyle/>
          <a:p>
            <a:pPr>
              <a:lnSpc>
                <a:spcPct val="107000"/>
              </a:lnSpc>
              <a:spcAft>
                <a:spcPts val="800"/>
              </a:spcAft>
            </a:pPr>
            <a:r>
              <a:rPr lang="en-GB" sz="2400" dirty="0" smtClean="0">
                <a:solidFill>
                  <a:schemeClr val="tx2"/>
                </a:solidFill>
                <a:latin typeface="Calibri" panose="020F0502020204030204" pitchFamily="34" charset="0"/>
                <a:cs typeface="Times New Roman" panose="02020603050405020304" pitchFamily="18" charset="0"/>
              </a:rPr>
              <a:t>Discuss how each of the following could be responsible for child labour</a:t>
            </a:r>
            <a:endParaRPr lang="en-GB" sz="2400" dirty="0">
              <a:solidFill>
                <a:schemeClr val="tx2"/>
              </a:solidFill>
            </a:endParaRPr>
          </a:p>
        </p:txBody>
      </p:sp>
      <p:pic>
        <p:nvPicPr>
          <p:cNvPr id="3" name="Picture 2"/>
          <p:cNvPicPr>
            <a:picLocks noChangeAspect="1"/>
          </p:cNvPicPr>
          <p:nvPr/>
        </p:nvPicPr>
        <p:blipFill>
          <a:blip r:embed="rId3"/>
          <a:stretch>
            <a:fillRect/>
          </a:stretch>
        </p:blipFill>
        <p:spPr>
          <a:xfrm>
            <a:off x="323528" y="2277949"/>
            <a:ext cx="5329969" cy="2478679"/>
          </a:xfrm>
          <a:prstGeom prst="rect">
            <a:avLst/>
          </a:prstGeom>
        </p:spPr>
      </p:pic>
      <p:pic>
        <p:nvPicPr>
          <p:cNvPr id="7" name="Picture 6"/>
          <p:cNvPicPr>
            <a:picLocks noChangeAspect="1"/>
          </p:cNvPicPr>
          <p:nvPr/>
        </p:nvPicPr>
        <p:blipFill>
          <a:blip r:embed="rId4"/>
          <a:stretch>
            <a:fillRect/>
          </a:stretch>
        </p:blipFill>
        <p:spPr>
          <a:xfrm>
            <a:off x="5539826" y="2277949"/>
            <a:ext cx="3309166" cy="2478680"/>
          </a:xfrm>
          <a:prstGeom prst="rect">
            <a:avLst/>
          </a:prstGeom>
        </p:spPr>
      </p:pic>
      <p:sp>
        <p:nvSpPr>
          <p:cNvPr id="8" name="TextBox 7"/>
          <p:cNvSpPr txBox="1"/>
          <p:nvPr/>
        </p:nvSpPr>
        <p:spPr>
          <a:xfrm>
            <a:off x="1331640" y="5013176"/>
            <a:ext cx="6912768" cy="584775"/>
          </a:xfrm>
          <a:prstGeom prst="rect">
            <a:avLst/>
          </a:prstGeom>
          <a:noFill/>
        </p:spPr>
        <p:txBody>
          <a:bodyPr wrap="square" rtlCol="0">
            <a:spAutoFit/>
          </a:bodyPr>
          <a:lstStyle/>
          <a:p>
            <a:pPr algn="ctr"/>
            <a:r>
              <a:rPr lang="en-GB" sz="3200" dirty="0" smtClean="0">
                <a:solidFill>
                  <a:schemeClr val="tx2"/>
                </a:solidFill>
              </a:rPr>
              <a:t>The Indian Government</a:t>
            </a:r>
            <a:endParaRPr lang="en-GB" sz="3200" dirty="0">
              <a:solidFill>
                <a:schemeClr val="tx2"/>
              </a:solidFill>
            </a:endParaRPr>
          </a:p>
        </p:txBody>
      </p:sp>
    </p:spTree>
    <p:extLst>
      <p:ext uri="{BB962C8B-B14F-4D97-AF65-F5344CB8AC3E}">
        <p14:creationId xmlns:p14="http://schemas.microsoft.com/office/powerpoint/2010/main" val="3160648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9426" b="44045"/>
          <a:stretch/>
        </p:blipFill>
        <p:spPr>
          <a:xfrm>
            <a:off x="0" y="0"/>
            <a:ext cx="9151754" cy="980728"/>
          </a:xfrm>
          <a:prstGeom prst="rect">
            <a:avLst/>
          </a:prstGeom>
        </p:spPr>
      </p:pic>
      <p:sp>
        <p:nvSpPr>
          <p:cNvPr id="5" name="Rectangle 4"/>
          <p:cNvSpPr/>
          <p:nvPr/>
        </p:nvSpPr>
        <p:spPr>
          <a:xfrm>
            <a:off x="5200621" y="86277"/>
            <a:ext cx="4063485"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Ground Rules</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9426" b="44045"/>
          <a:stretch/>
        </p:blipFill>
        <p:spPr>
          <a:xfrm>
            <a:off x="0" y="0"/>
            <a:ext cx="9151754" cy="980728"/>
          </a:xfrm>
          <a:prstGeom prst="rect">
            <a:avLst/>
          </a:prstGeom>
        </p:spPr>
      </p:pic>
      <p:sp>
        <p:nvSpPr>
          <p:cNvPr id="9" name="Rectangle 8"/>
          <p:cNvSpPr/>
          <p:nvPr/>
        </p:nvSpPr>
        <p:spPr>
          <a:xfrm>
            <a:off x="2949157" y="57398"/>
            <a:ext cx="6330836"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Ethical Consumerism</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Rectangle 1"/>
          <p:cNvSpPr/>
          <p:nvPr/>
        </p:nvSpPr>
        <p:spPr>
          <a:xfrm>
            <a:off x="683568" y="1196752"/>
            <a:ext cx="6408712" cy="865173"/>
          </a:xfrm>
          <a:prstGeom prst="rect">
            <a:avLst/>
          </a:prstGeom>
        </p:spPr>
        <p:txBody>
          <a:bodyPr wrap="square">
            <a:spAutoFit/>
          </a:bodyPr>
          <a:lstStyle/>
          <a:p>
            <a:pPr>
              <a:lnSpc>
                <a:spcPct val="107000"/>
              </a:lnSpc>
              <a:spcAft>
                <a:spcPts val="800"/>
              </a:spcAft>
            </a:pPr>
            <a:r>
              <a:rPr lang="en-GB" sz="2400" dirty="0" smtClean="0">
                <a:solidFill>
                  <a:schemeClr val="tx2"/>
                </a:solidFill>
                <a:latin typeface="Calibri" panose="020F0502020204030204" pitchFamily="34" charset="0"/>
                <a:cs typeface="Times New Roman" panose="02020603050405020304" pitchFamily="18" charset="0"/>
              </a:rPr>
              <a:t>Discuss how each of the following could be responsible for child labour</a:t>
            </a:r>
            <a:endParaRPr lang="en-GB" sz="2400" dirty="0">
              <a:solidFill>
                <a:schemeClr val="tx2"/>
              </a:solidFill>
            </a:endParaRPr>
          </a:p>
        </p:txBody>
      </p:sp>
      <p:sp>
        <p:nvSpPr>
          <p:cNvPr id="8" name="TextBox 7"/>
          <p:cNvSpPr txBox="1"/>
          <p:nvPr/>
        </p:nvSpPr>
        <p:spPr>
          <a:xfrm>
            <a:off x="1331640" y="5013176"/>
            <a:ext cx="6912768" cy="584775"/>
          </a:xfrm>
          <a:prstGeom prst="rect">
            <a:avLst/>
          </a:prstGeom>
          <a:noFill/>
        </p:spPr>
        <p:txBody>
          <a:bodyPr wrap="square" rtlCol="0">
            <a:spAutoFit/>
          </a:bodyPr>
          <a:lstStyle/>
          <a:p>
            <a:pPr algn="ctr"/>
            <a:r>
              <a:rPr lang="en-GB" sz="3200" dirty="0" smtClean="0">
                <a:solidFill>
                  <a:schemeClr val="tx2"/>
                </a:solidFill>
              </a:rPr>
              <a:t>The Child Workers</a:t>
            </a:r>
            <a:endParaRPr lang="en-GB" sz="3200" dirty="0">
              <a:solidFill>
                <a:schemeClr val="tx2"/>
              </a:solidFill>
            </a:endParaRPr>
          </a:p>
        </p:txBody>
      </p:sp>
      <p:pic>
        <p:nvPicPr>
          <p:cNvPr id="10" name="Picture 9"/>
          <p:cNvPicPr>
            <a:picLocks noChangeAspect="1"/>
          </p:cNvPicPr>
          <p:nvPr/>
        </p:nvPicPr>
        <p:blipFill>
          <a:blip r:embed="rId3"/>
          <a:stretch>
            <a:fillRect/>
          </a:stretch>
        </p:blipFill>
        <p:spPr>
          <a:xfrm>
            <a:off x="2771800" y="2249070"/>
            <a:ext cx="3960440" cy="2693682"/>
          </a:xfrm>
          <a:prstGeom prst="rect">
            <a:avLst/>
          </a:prstGeom>
        </p:spPr>
      </p:pic>
    </p:spTree>
    <p:extLst>
      <p:ext uri="{BB962C8B-B14F-4D97-AF65-F5344CB8AC3E}">
        <p14:creationId xmlns:p14="http://schemas.microsoft.com/office/powerpoint/2010/main" val="1906574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9426" b="44045"/>
          <a:stretch/>
        </p:blipFill>
        <p:spPr>
          <a:xfrm>
            <a:off x="0" y="0"/>
            <a:ext cx="9151754" cy="980728"/>
          </a:xfrm>
          <a:prstGeom prst="rect">
            <a:avLst/>
          </a:prstGeom>
        </p:spPr>
      </p:pic>
      <p:sp>
        <p:nvSpPr>
          <p:cNvPr id="5" name="Rectangle 4"/>
          <p:cNvSpPr/>
          <p:nvPr/>
        </p:nvSpPr>
        <p:spPr>
          <a:xfrm>
            <a:off x="5200621" y="86277"/>
            <a:ext cx="4063485"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Ground Rules</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9426" b="44045"/>
          <a:stretch/>
        </p:blipFill>
        <p:spPr>
          <a:xfrm>
            <a:off x="0" y="0"/>
            <a:ext cx="9151754" cy="980728"/>
          </a:xfrm>
          <a:prstGeom prst="rect">
            <a:avLst/>
          </a:prstGeom>
        </p:spPr>
      </p:pic>
      <p:sp>
        <p:nvSpPr>
          <p:cNvPr id="9" name="Rectangle 8"/>
          <p:cNvSpPr/>
          <p:nvPr/>
        </p:nvSpPr>
        <p:spPr>
          <a:xfrm>
            <a:off x="2949157" y="57398"/>
            <a:ext cx="6330836"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Ethical Consumerism</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Rectangle 1"/>
          <p:cNvSpPr/>
          <p:nvPr/>
        </p:nvSpPr>
        <p:spPr>
          <a:xfrm>
            <a:off x="683568" y="1196752"/>
            <a:ext cx="6408712" cy="865173"/>
          </a:xfrm>
          <a:prstGeom prst="rect">
            <a:avLst/>
          </a:prstGeom>
        </p:spPr>
        <p:txBody>
          <a:bodyPr wrap="square">
            <a:spAutoFit/>
          </a:bodyPr>
          <a:lstStyle/>
          <a:p>
            <a:pPr>
              <a:lnSpc>
                <a:spcPct val="107000"/>
              </a:lnSpc>
              <a:spcAft>
                <a:spcPts val="800"/>
              </a:spcAft>
            </a:pPr>
            <a:r>
              <a:rPr lang="en-GB" sz="2400" dirty="0" smtClean="0">
                <a:solidFill>
                  <a:schemeClr val="tx2"/>
                </a:solidFill>
                <a:latin typeface="Calibri" panose="020F0502020204030204" pitchFamily="34" charset="0"/>
                <a:cs typeface="Times New Roman" panose="02020603050405020304" pitchFamily="18" charset="0"/>
              </a:rPr>
              <a:t>Discuss how each of the following could be responsible for child labour</a:t>
            </a:r>
            <a:endParaRPr lang="en-GB" sz="2400" dirty="0">
              <a:solidFill>
                <a:schemeClr val="tx2"/>
              </a:solidFill>
            </a:endParaRPr>
          </a:p>
        </p:txBody>
      </p:sp>
      <p:sp>
        <p:nvSpPr>
          <p:cNvPr id="8" name="TextBox 7"/>
          <p:cNvSpPr txBox="1"/>
          <p:nvPr/>
        </p:nvSpPr>
        <p:spPr>
          <a:xfrm>
            <a:off x="1331640" y="5013176"/>
            <a:ext cx="6912768" cy="584775"/>
          </a:xfrm>
          <a:prstGeom prst="rect">
            <a:avLst/>
          </a:prstGeom>
          <a:noFill/>
        </p:spPr>
        <p:txBody>
          <a:bodyPr wrap="square" rtlCol="0">
            <a:spAutoFit/>
          </a:bodyPr>
          <a:lstStyle/>
          <a:p>
            <a:pPr algn="ctr"/>
            <a:r>
              <a:rPr lang="en-GB" sz="3200" dirty="0" smtClean="0">
                <a:solidFill>
                  <a:schemeClr val="tx2"/>
                </a:solidFill>
              </a:rPr>
              <a:t>The Companies that Order the Products</a:t>
            </a:r>
            <a:endParaRPr lang="en-GB" sz="3200" dirty="0">
              <a:solidFill>
                <a:schemeClr val="tx2"/>
              </a:solidFill>
            </a:endParaRPr>
          </a:p>
        </p:txBody>
      </p:sp>
      <p:pic>
        <p:nvPicPr>
          <p:cNvPr id="3" name="Picture 2"/>
          <p:cNvPicPr>
            <a:picLocks noChangeAspect="1"/>
          </p:cNvPicPr>
          <p:nvPr/>
        </p:nvPicPr>
        <p:blipFill>
          <a:blip r:embed="rId3"/>
          <a:stretch>
            <a:fillRect/>
          </a:stretch>
        </p:blipFill>
        <p:spPr>
          <a:xfrm>
            <a:off x="2339752" y="2035627"/>
            <a:ext cx="4583952" cy="3078274"/>
          </a:xfrm>
          <a:prstGeom prst="rect">
            <a:avLst/>
          </a:prstGeom>
        </p:spPr>
      </p:pic>
    </p:spTree>
    <p:extLst>
      <p:ext uri="{BB962C8B-B14F-4D97-AF65-F5344CB8AC3E}">
        <p14:creationId xmlns:p14="http://schemas.microsoft.com/office/powerpoint/2010/main" val="3735183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9426" b="44045"/>
          <a:stretch/>
        </p:blipFill>
        <p:spPr>
          <a:xfrm>
            <a:off x="0" y="0"/>
            <a:ext cx="9151754" cy="980728"/>
          </a:xfrm>
          <a:prstGeom prst="rect">
            <a:avLst/>
          </a:prstGeom>
        </p:spPr>
      </p:pic>
      <p:sp>
        <p:nvSpPr>
          <p:cNvPr id="5" name="Rectangle 4"/>
          <p:cNvSpPr/>
          <p:nvPr/>
        </p:nvSpPr>
        <p:spPr>
          <a:xfrm>
            <a:off x="5200621" y="86277"/>
            <a:ext cx="4063485"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Ground Rules</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9426" b="44045"/>
          <a:stretch/>
        </p:blipFill>
        <p:spPr>
          <a:xfrm>
            <a:off x="0" y="0"/>
            <a:ext cx="9151754" cy="980728"/>
          </a:xfrm>
          <a:prstGeom prst="rect">
            <a:avLst/>
          </a:prstGeom>
        </p:spPr>
      </p:pic>
      <p:sp>
        <p:nvSpPr>
          <p:cNvPr id="9" name="Rectangle 8"/>
          <p:cNvSpPr/>
          <p:nvPr/>
        </p:nvSpPr>
        <p:spPr>
          <a:xfrm>
            <a:off x="2949157" y="57398"/>
            <a:ext cx="6330836"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Ethical Consumerism</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Rectangle 1"/>
          <p:cNvSpPr/>
          <p:nvPr/>
        </p:nvSpPr>
        <p:spPr>
          <a:xfrm>
            <a:off x="683568" y="1196752"/>
            <a:ext cx="6408712" cy="865173"/>
          </a:xfrm>
          <a:prstGeom prst="rect">
            <a:avLst/>
          </a:prstGeom>
        </p:spPr>
        <p:txBody>
          <a:bodyPr wrap="square">
            <a:spAutoFit/>
          </a:bodyPr>
          <a:lstStyle/>
          <a:p>
            <a:pPr>
              <a:lnSpc>
                <a:spcPct val="107000"/>
              </a:lnSpc>
              <a:spcAft>
                <a:spcPts val="800"/>
              </a:spcAft>
            </a:pPr>
            <a:r>
              <a:rPr lang="en-GB" sz="2400" dirty="0" smtClean="0">
                <a:solidFill>
                  <a:schemeClr val="tx2"/>
                </a:solidFill>
                <a:latin typeface="Calibri" panose="020F0502020204030204" pitchFamily="34" charset="0"/>
                <a:cs typeface="Times New Roman" panose="02020603050405020304" pitchFamily="18" charset="0"/>
              </a:rPr>
              <a:t>Discuss how each of the following could be responsible for child labour</a:t>
            </a:r>
            <a:endParaRPr lang="en-GB" sz="2400" dirty="0">
              <a:solidFill>
                <a:schemeClr val="tx2"/>
              </a:solidFill>
            </a:endParaRPr>
          </a:p>
        </p:txBody>
      </p:sp>
      <p:sp>
        <p:nvSpPr>
          <p:cNvPr id="8" name="TextBox 7"/>
          <p:cNvSpPr txBox="1"/>
          <p:nvPr/>
        </p:nvSpPr>
        <p:spPr>
          <a:xfrm>
            <a:off x="1331640" y="5013176"/>
            <a:ext cx="6912768" cy="584775"/>
          </a:xfrm>
          <a:prstGeom prst="rect">
            <a:avLst/>
          </a:prstGeom>
          <a:noFill/>
        </p:spPr>
        <p:txBody>
          <a:bodyPr wrap="square" rtlCol="0">
            <a:spAutoFit/>
          </a:bodyPr>
          <a:lstStyle/>
          <a:p>
            <a:pPr algn="ctr"/>
            <a:r>
              <a:rPr lang="en-GB" sz="3200" dirty="0" smtClean="0">
                <a:solidFill>
                  <a:schemeClr val="tx2"/>
                </a:solidFill>
              </a:rPr>
              <a:t>The Owner of the factory</a:t>
            </a:r>
            <a:endParaRPr lang="en-GB" sz="3200" dirty="0">
              <a:solidFill>
                <a:schemeClr val="tx2"/>
              </a:solidFill>
            </a:endParaRPr>
          </a:p>
        </p:txBody>
      </p:sp>
      <p:pic>
        <p:nvPicPr>
          <p:cNvPr id="7" name="Picture 6"/>
          <p:cNvPicPr>
            <a:picLocks noChangeAspect="1"/>
          </p:cNvPicPr>
          <p:nvPr/>
        </p:nvPicPr>
        <p:blipFill>
          <a:blip r:embed="rId3"/>
          <a:stretch>
            <a:fillRect/>
          </a:stretch>
        </p:blipFill>
        <p:spPr>
          <a:xfrm>
            <a:off x="2627784" y="2166653"/>
            <a:ext cx="4320480" cy="2875083"/>
          </a:xfrm>
          <a:prstGeom prst="rect">
            <a:avLst/>
          </a:prstGeom>
        </p:spPr>
      </p:pic>
    </p:spTree>
    <p:extLst>
      <p:ext uri="{BB962C8B-B14F-4D97-AF65-F5344CB8AC3E}">
        <p14:creationId xmlns:p14="http://schemas.microsoft.com/office/powerpoint/2010/main" val="1824399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9426" b="44045"/>
          <a:stretch/>
        </p:blipFill>
        <p:spPr>
          <a:xfrm>
            <a:off x="0" y="0"/>
            <a:ext cx="9151754" cy="980728"/>
          </a:xfrm>
          <a:prstGeom prst="rect">
            <a:avLst/>
          </a:prstGeom>
        </p:spPr>
      </p:pic>
      <p:sp>
        <p:nvSpPr>
          <p:cNvPr id="5" name="Rectangle 4"/>
          <p:cNvSpPr/>
          <p:nvPr/>
        </p:nvSpPr>
        <p:spPr>
          <a:xfrm>
            <a:off x="5200621" y="86277"/>
            <a:ext cx="4063485"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Ground Rules</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9426" b="44045"/>
          <a:stretch/>
        </p:blipFill>
        <p:spPr>
          <a:xfrm>
            <a:off x="0" y="0"/>
            <a:ext cx="9151754" cy="980728"/>
          </a:xfrm>
          <a:prstGeom prst="rect">
            <a:avLst/>
          </a:prstGeom>
        </p:spPr>
      </p:pic>
      <p:sp>
        <p:nvSpPr>
          <p:cNvPr id="9" name="Rectangle 8"/>
          <p:cNvSpPr/>
          <p:nvPr/>
        </p:nvSpPr>
        <p:spPr>
          <a:xfrm>
            <a:off x="2949157" y="57398"/>
            <a:ext cx="6330836"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Ethical Consumerism</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Rectangle 1"/>
          <p:cNvSpPr/>
          <p:nvPr/>
        </p:nvSpPr>
        <p:spPr>
          <a:xfrm>
            <a:off x="683568" y="1196752"/>
            <a:ext cx="6408712" cy="865173"/>
          </a:xfrm>
          <a:prstGeom prst="rect">
            <a:avLst/>
          </a:prstGeom>
        </p:spPr>
        <p:txBody>
          <a:bodyPr wrap="square">
            <a:spAutoFit/>
          </a:bodyPr>
          <a:lstStyle/>
          <a:p>
            <a:pPr>
              <a:lnSpc>
                <a:spcPct val="107000"/>
              </a:lnSpc>
              <a:spcAft>
                <a:spcPts val="800"/>
              </a:spcAft>
            </a:pPr>
            <a:r>
              <a:rPr lang="en-GB" sz="2400" dirty="0" smtClean="0">
                <a:solidFill>
                  <a:schemeClr val="tx2"/>
                </a:solidFill>
                <a:latin typeface="Calibri" panose="020F0502020204030204" pitchFamily="34" charset="0"/>
                <a:cs typeface="Times New Roman" panose="02020603050405020304" pitchFamily="18" charset="0"/>
              </a:rPr>
              <a:t>Discuss how each of the following could be responsible for child labour</a:t>
            </a:r>
            <a:endParaRPr lang="en-GB" sz="2400" dirty="0">
              <a:solidFill>
                <a:schemeClr val="tx2"/>
              </a:solidFill>
            </a:endParaRPr>
          </a:p>
        </p:txBody>
      </p:sp>
      <p:sp>
        <p:nvSpPr>
          <p:cNvPr id="8" name="TextBox 7"/>
          <p:cNvSpPr txBox="1"/>
          <p:nvPr/>
        </p:nvSpPr>
        <p:spPr>
          <a:xfrm>
            <a:off x="1331640" y="5076473"/>
            <a:ext cx="6912768" cy="584775"/>
          </a:xfrm>
          <a:prstGeom prst="rect">
            <a:avLst/>
          </a:prstGeom>
          <a:noFill/>
        </p:spPr>
        <p:txBody>
          <a:bodyPr wrap="square" rtlCol="0">
            <a:spAutoFit/>
          </a:bodyPr>
          <a:lstStyle/>
          <a:p>
            <a:pPr algn="ctr"/>
            <a:r>
              <a:rPr lang="en-GB" sz="3200" dirty="0" smtClean="0">
                <a:solidFill>
                  <a:schemeClr val="tx2"/>
                </a:solidFill>
              </a:rPr>
              <a:t>Western Consumers</a:t>
            </a:r>
            <a:endParaRPr lang="en-GB" sz="3200" dirty="0">
              <a:solidFill>
                <a:schemeClr val="tx2"/>
              </a:solidFill>
            </a:endParaRPr>
          </a:p>
        </p:txBody>
      </p:sp>
      <p:pic>
        <p:nvPicPr>
          <p:cNvPr id="3" name="Picture 2"/>
          <p:cNvPicPr>
            <a:picLocks noChangeAspect="1"/>
          </p:cNvPicPr>
          <p:nvPr/>
        </p:nvPicPr>
        <p:blipFill rotWithShape="1">
          <a:blip r:embed="rId3"/>
          <a:srcRect r="18057"/>
          <a:stretch/>
        </p:blipFill>
        <p:spPr>
          <a:xfrm>
            <a:off x="2950283" y="2282204"/>
            <a:ext cx="3744416" cy="2812026"/>
          </a:xfrm>
          <a:prstGeom prst="rect">
            <a:avLst/>
          </a:prstGeom>
        </p:spPr>
      </p:pic>
    </p:spTree>
    <p:extLst>
      <p:ext uri="{BB962C8B-B14F-4D97-AF65-F5344CB8AC3E}">
        <p14:creationId xmlns:p14="http://schemas.microsoft.com/office/powerpoint/2010/main" val="1353381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r="18057"/>
          <a:stretch/>
        </p:blipFill>
        <p:spPr>
          <a:xfrm>
            <a:off x="251520" y="5749519"/>
            <a:ext cx="1624276" cy="1219818"/>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9426" b="44045"/>
          <a:stretch/>
        </p:blipFill>
        <p:spPr>
          <a:xfrm>
            <a:off x="0" y="0"/>
            <a:ext cx="9151754" cy="980728"/>
          </a:xfrm>
          <a:prstGeom prst="rect">
            <a:avLst/>
          </a:prstGeom>
        </p:spPr>
      </p:pic>
      <p:sp>
        <p:nvSpPr>
          <p:cNvPr id="5" name="Rectangle 4"/>
          <p:cNvSpPr/>
          <p:nvPr/>
        </p:nvSpPr>
        <p:spPr>
          <a:xfrm>
            <a:off x="5200621" y="86277"/>
            <a:ext cx="4063485"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Ground Rules</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9426" b="44045"/>
          <a:stretch/>
        </p:blipFill>
        <p:spPr>
          <a:xfrm>
            <a:off x="0" y="0"/>
            <a:ext cx="9151754" cy="980728"/>
          </a:xfrm>
          <a:prstGeom prst="rect">
            <a:avLst/>
          </a:prstGeom>
        </p:spPr>
      </p:pic>
      <p:sp>
        <p:nvSpPr>
          <p:cNvPr id="9" name="Rectangle 8"/>
          <p:cNvSpPr/>
          <p:nvPr/>
        </p:nvSpPr>
        <p:spPr>
          <a:xfrm>
            <a:off x="2949157" y="57398"/>
            <a:ext cx="6330836"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Ethical Consumerism</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7" name="Table 6"/>
          <p:cNvGraphicFramePr>
            <a:graphicFrameLocks noGrp="1"/>
          </p:cNvGraphicFramePr>
          <p:nvPr>
            <p:extLst>
              <p:ext uri="{D42A27DB-BD31-4B8C-83A1-F6EECF244321}">
                <p14:modId xmlns:p14="http://schemas.microsoft.com/office/powerpoint/2010/main" val="1548494607"/>
              </p:ext>
            </p:extLst>
          </p:nvPr>
        </p:nvGraphicFramePr>
        <p:xfrm>
          <a:off x="18573" y="999044"/>
          <a:ext cx="9125426" cy="5943600"/>
        </p:xfrm>
        <a:graphic>
          <a:graphicData uri="http://schemas.openxmlformats.org/drawingml/2006/table">
            <a:tbl>
              <a:tblPr firstRow="1" bandRow="1">
                <a:tableStyleId>{5940675A-B579-460E-94D1-54222C63F5DA}</a:tableStyleId>
              </a:tblPr>
              <a:tblGrid>
                <a:gridCol w="2105155"/>
                <a:gridCol w="7020271"/>
              </a:tblGrid>
              <a:tr h="1171791">
                <a:tc>
                  <a:txBody>
                    <a:bodyPr/>
                    <a:lstStyle/>
                    <a:p>
                      <a:endParaRPr lang="en-GB" dirty="0" smtClean="0"/>
                    </a:p>
                    <a:p>
                      <a:endParaRPr lang="en-GB" dirty="0" smtClean="0"/>
                    </a:p>
                    <a:p>
                      <a:endParaRPr lang="en-GB" dirty="0" smtClean="0"/>
                    </a:p>
                    <a:p>
                      <a:endParaRPr lang="en-GB" dirty="0"/>
                    </a:p>
                  </a:txBody>
                  <a:tcPr/>
                </a:tc>
                <a:tc>
                  <a:txBody>
                    <a:bodyPr/>
                    <a:lstStyle/>
                    <a:p>
                      <a:r>
                        <a:rPr lang="en-GB" dirty="0" smtClean="0">
                          <a:solidFill>
                            <a:schemeClr val="tx2"/>
                          </a:solidFill>
                        </a:rPr>
                        <a:t>Should the government monitor factories more closely? Is this a</a:t>
                      </a:r>
                      <a:r>
                        <a:rPr lang="en-GB" baseline="0" dirty="0" smtClean="0">
                          <a:solidFill>
                            <a:schemeClr val="tx2"/>
                          </a:solidFill>
                        </a:rPr>
                        <a:t> realistic possibility? Does the profit earned from child labour help the country as a whole through increased GDP and greater tax budget?</a:t>
                      </a:r>
                      <a:endParaRPr lang="en-GB" dirty="0">
                        <a:solidFill>
                          <a:schemeClr val="tx2"/>
                        </a:solidFill>
                      </a:endParaRPr>
                    </a:p>
                  </a:txBody>
                  <a:tcPr/>
                </a:tc>
              </a:tr>
              <a:tr h="1171791">
                <a:tc>
                  <a:txBody>
                    <a:bodyPr/>
                    <a:lstStyle/>
                    <a:p>
                      <a:endParaRPr lang="en-GB" dirty="0" smtClean="0"/>
                    </a:p>
                    <a:p>
                      <a:endParaRPr lang="en-GB" dirty="0" smtClean="0"/>
                    </a:p>
                    <a:p>
                      <a:endParaRPr lang="en-GB" dirty="0" smtClean="0"/>
                    </a:p>
                    <a:p>
                      <a:endParaRPr lang="en-GB" dirty="0"/>
                    </a:p>
                  </a:txBody>
                  <a:tcPr/>
                </a:tc>
                <a:tc>
                  <a:txBody>
                    <a:bodyPr/>
                    <a:lstStyle/>
                    <a:p>
                      <a:r>
                        <a:rPr lang="en-GB" dirty="0" smtClean="0">
                          <a:solidFill>
                            <a:schemeClr val="tx2"/>
                          </a:solidFill>
                        </a:rPr>
                        <a:t>Does the child not have free will?</a:t>
                      </a:r>
                    </a:p>
                    <a:p>
                      <a:r>
                        <a:rPr lang="en-GB" dirty="0" smtClean="0">
                          <a:solidFill>
                            <a:schemeClr val="tx2"/>
                          </a:solidFill>
                        </a:rPr>
                        <a:t>Are they making a choice to work?</a:t>
                      </a:r>
                    </a:p>
                    <a:p>
                      <a:r>
                        <a:rPr lang="en-GB" dirty="0" smtClean="0">
                          <a:solidFill>
                            <a:schemeClr val="tx2"/>
                          </a:solidFill>
                        </a:rPr>
                        <a:t>What</a:t>
                      </a:r>
                      <a:r>
                        <a:rPr lang="en-GB" baseline="0" dirty="0" smtClean="0">
                          <a:solidFill>
                            <a:schemeClr val="tx2"/>
                          </a:solidFill>
                        </a:rPr>
                        <a:t> is there alternative? Could they realistically get an education and do something better?</a:t>
                      </a:r>
                      <a:endParaRPr lang="en-GB" dirty="0">
                        <a:solidFill>
                          <a:schemeClr val="tx2"/>
                        </a:solidFill>
                      </a:endParaRPr>
                    </a:p>
                  </a:txBody>
                  <a:tcPr/>
                </a:tc>
              </a:tr>
              <a:tr h="1171791">
                <a:tc>
                  <a:txBody>
                    <a:bodyPr/>
                    <a:lstStyle/>
                    <a:p>
                      <a:endParaRPr lang="en-GB" dirty="0" smtClean="0"/>
                    </a:p>
                    <a:p>
                      <a:endParaRPr lang="en-GB" dirty="0" smtClean="0"/>
                    </a:p>
                    <a:p>
                      <a:endParaRPr lang="en-GB" dirty="0" smtClean="0"/>
                    </a:p>
                    <a:p>
                      <a:endParaRPr lang="en-GB" dirty="0"/>
                    </a:p>
                  </a:txBody>
                  <a:tcPr/>
                </a:tc>
                <a:tc>
                  <a:txBody>
                    <a:bodyPr/>
                    <a:lstStyle/>
                    <a:p>
                      <a:r>
                        <a:rPr lang="en-GB" dirty="0" smtClean="0">
                          <a:solidFill>
                            <a:schemeClr val="tx2"/>
                          </a:solidFill>
                        </a:rPr>
                        <a:t>Does the TNC have responsibility</a:t>
                      </a:r>
                      <a:r>
                        <a:rPr lang="en-GB" baseline="0" dirty="0" smtClean="0">
                          <a:solidFill>
                            <a:schemeClr val="tx2"/>
                          </a:solidFill>
                        </a:rPr>
                        <a:t> over the factories it subcontracts production to? </a:t>
                      </a:r>
                    </a:p>
                    <a:p>
                      <a:r>
                        <a:rPr lang="en-GB" baseline="0" dirty="0" smtClean="0">
                          <a:solidFill>
                            <a:schemeClr val="tx2"/>
                          </a:solidFill>
                        </a:rPr>
                        <a:t>Does it have a moral duty to check how its products are made?</a:t>
                      </a:r>
                      <a:endParaRPr lang="en-GB" dirty="0">
                        <a:solidFill>
                          <a:schemeClr val="tx2"/>
                        </a:solidFill>
                      </a:endParaRPr>
                    </a:p>
                  </a:txBody>
                  <a:tcPr/>
                </a:tc>
              </a:tr>
              <a:tr h="1171791">
                <a:tc>
                  <a:txBody>
                    <a:bodyPr/>
                    <a:lstStyle/>
                    <a:p>
                      <a:endParaRPr lang="en-GB" dirty="0" smtClean="0"/>
                    </a:p>
                    <a:p>
                      <a:endParaRPr lang="en-GB" dirty="0" smtClean="0"/>
                    </a:p>
                    <a:p>
                      <a:endParaRPr lang="en-GB" dirty="0" smtClean="0"/>
                    </a:p>
                    <a:p>
                      <a:endParaRPr lang="en-GB" dirty="0"/>
                    </a:p>
                  </a:txBody>
                  <a:tcPr/>
                </a:tc>
                <a:tc>
                  <a:txBody>
                    <a:bodyPr/>
                    <a:lstStyle/>
                    <a:p>
                      <a:r>
                        <a:rPr lang="en-GB" dirty="0" smtClean="0">
                          <a:solidFill>
                            <a:schemeClr val="tx2"/>
                          </a:solidFill>
                        </a:rPr>
                        <a:t>Is</a:t>
                      </a:r>
                      <a:r>
                        <a:rPr lang="en-GB" baseline="0" dirty="0" smtClean="0">
                          <a:solidFill>
                            <a:schemeClr val="tx2"/>
                          </a:solidFill>
                        </a:rPr>
                        <a:t> the factory owner forced to employ children because the TNC’s demands are too high? Is employing children better than having no work for anybody because they can’t compete with other factories’ prices?</a:t>
                      </a:r>
                      <a:endParaRPr lang="en-GB" dirty="0">
                        <a:solidFill>
                          <a:schemeClr val="tx2"/>
                        </a:solidFill>
                      </a:endParaRPr>
                    </a:p>
                  </a:txBody>
                  <a:tcPr/>
                </a:tc>
              </a:tr>
              <a:tr h="1171791">
                <a:tc>
                  <a:txBody>
                    <a:bodyPr/>
                    <a:lstStyle/>
                    <a:p>
                      <a:endParaRPr lang="en-GB" dirty="0" smtClean="0"/>
                    </a:p>
                    <a:p>
                      <a:endParaRPr lang="en-GB" dirty="0" smtClean="0"/>
                    </a:p>
                    <a:p>
                      <a:endParaRPr lang="en-GB" dirty="0" smtClean="0"/>
                    </a:p>
                    <a:p>
                      <a:endParaRPr lang="en-GB" dirty="0"/>
                    </a:p>
                  </a:txBody>
                  <a:tcPr/>
                </a:tc>
                <a:tc>
                  <a:txBody>
                    <a:bodyPr/>
                    <a:lstStyle/>
                    <a:p>
                      <a:r>
                        <a:rPr lang="en-GB" dirty="0" smtClean="0">
                          <a:solidFill>
                            <a:schemeClr val="tx2"/>
                          </a:solidFill>
                        </a:rPr>
                        <a:t>Do we have a responsibility to</a:t>
                      </a:r>
                      <a:r>
                        <a:rPr lang="en-GB" baseline="0" dirty="0" smtClean="0">
                          <a:solidFill>
                            <a:schemeClr val="tx2"/>
                          </a:solidFill>
                        </a:rPr>
                        <a:t> know where our products come from? Is our increasing demand for cheaper products forcing TNCs to move production to potentially illegitimate suppliers?</a:t>
                      </a:r>
                      <a:endParaRPr lang="en-GB" dirty="0">
                        <a:solidFill>
                          <a:schemeClr val="tx2"/>
                        </a:solidFill>
                      </a:endParaRPr>
                    </a:p>
                  </a:txBody>
                  <a:tcPr/>
                </a:tc>
              </a:tr>
            </a:tbl>
          </a:graphicData>
        </a:graphic>
      </p:graphicFrame>
      <p:pic>
        <p:nvPicPr>
          <p:cNvPr id="11" name="Picture 10"/>
          <p:cNvPicPr>
            <a:picLocks noChangeAspect="1"/>
          </p:cNvPicPr>
          <p:nvPr/>
        </p:nvPicPr>
        <p:blipFill>
          <a:blip r:embed="rId4"/>
          <a:stretch>
            <a:fillRect/>
          </a:stretch>
        </p:blipFill>
        <p:spPr>
          <a:xfrm>
            <a:off x="323528" y="1009607"/>
            <a:ext cx="1552268" cy="1162703"/>
          </a:xfrm>
          <a:prstGeom prst="rect">
            <a:avLst/>
          </a:prstGeom>
        </p:spPr>
      </p:pic>
      <p:pic>
        <p:nvPicPr>
          <p:cNvPr id="12" name="Picture 11"/>
          <p:cNvPicPr>
            <a:picLocks noChangeAspect="1"/>
          </p:cNvPicPr>
          <p:nvPr/>
        </p:nvPicPr>
        <p:blipFill>
          <a:blip r:embed="rId5"/>
          <a:stretch>
            <a:fillRect/>
          </a:stretch>
        </p:blipFill>
        <p:spPr>
          <a:xfrm>
            <a:off x="251520" y="2201189"/>
            <a:ext cx="1699343" cy="1155803"/>
          </a:xfrm>
          <a:prstGeom prst="rect">
            <a:avLst/>
          </a:prstGeom>
        </p:spPr>
      </p:pic>
      <p:pic>
        <p:nvPicPr>
          <p:cNvPr id="13" name="Picture 12"/>
          <p:cNvPicPr>
            <a:picLocks noChangeAspect="1"/>
          </p:cNvPicPr>
          <p:nvPr/>
        </p:nvPicPr>
        <p:blipFill rotWithShape="1">
          <a:blip r:embed="rId6"/>
          <a:srcRect t="6416" b="10166"/>
          <a:stretch/>
        </p:blipFill>
        <p:spPr>
          <a:xfrm>
            <a:off x="24136" y="3385871"/>
            <a:ext cx="2034521" cy="1139688"/>
          </a:xfrm>
          <a:prstGeom prst="rect">
            <a:avLst/>
          </a:prstGeom>
        </p:spPr>
      </p:pic>
      <p:pic>
        <p:nvPicPr>
          <p:cNvPr id="14" name="Picture 13"/>
          <p:cNvPicPr>
            <a:picLocks noChangeAspect="1"/>
          </p:cNvPicPr>
          <p:nvPr/>
        </p:nvPicPr>
        <p:blipFill>
          <a:blip r:embed="rId7"/>
          <a:stretch>
            <a:fillRect/>
          </a:stretch>
        </p:blipFill>
        <p:spPr>
          <a:xfrm>
            <a:off x="275367" y="4577453"/>
            <a:ext cx="1667544" cy="1109675"/>
          </a:xfrm>
          <a:prstGeom prst="rect">
            <a:avLst/>
          </a:prstGeom>
        </p:spPr>
      </p:pic>
    </p:spTree>
    <p:extLst>
      <p:ext uri="{BB962C8B-B14F-4D97-AF65-F5344CB8AC3E}">
        <p14:creationId xmlns:p14="http://schemas.microsoft.com/office/powerpoint/2010/main" val="238658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r="18057"/>
          <a:stretch/>
        </p:blipFill>
        <p:spPr>
          <a:xfrm>
            <a:off x="251520" y="5749519"/>
            <a:ext cx="1624276" cy="1219818"/>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9426" b="44045"/>
          <a:stretch/>
        </p:blipFill>
        <p:spPr>
          <a:xfrm>
            <a:off x="0" y="0"/>
            <a:ext cx="9151754" cy="980728"/>
          </a:xfrm>
          <a:prstGeom prst="rect">
            <a:avLst/>
          </a:prstGeom>
        </p:spPr>
      </p:pic>
      <p:sp>
        <p:nvSpPr>
          <p:cNvPr id="5" name="Rectangle 4"/>
          <p:cNvSpPr/>
          <p:nvPr/>
        </p:nvSpPr>
        <p:spPr>
          <a:xfrm>
            <a:off x="5200621" y="86277"/>
            <a:ext cx="4063485"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Ground Rules</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9426" b="44045"/>
          <a:stretch/>
        </p:blipFill>
        <p:spPr>
          <a:xfrm>
            <a:off x="0" y="0"/>
            <a:ext cx="9151754" cy="980728"/>
          </a:xfrm>
          <a:prstGeom prst="rect">
            <a:avLst/>
          </a:prstGeom>
        </p:spPr>
      </p:pic>
      <p:sp>
        <p:nvSpPr>
          <p:cNvPr id="9" name="Rectangle 8"/>
          <p:cNvSpPr/>
          <p:nvPr/>
        </p:nvSpPr>
        <p:spPr>
          <a:xfrm>
            <a:off x="2949157" y="57398"/>
            <a:ext cx="6330836"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Ethical Consumerism</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7" name="Table 6"/>
          <p:cNvGraphicFramePr>
            <a:graphicFrameLocks noGrp="1"/>
          </p:cNvGraphicFramePr>
          <p:nvPr>
            <p:extLst>
              <p:ext uri="{D42A27DB-BD31-4B8C-83A1-F6EECF244321}">
                <p14:modId xmlns:p14="http://schemas.microsoft.com/office/powerpoint/2010/main" val="465890110"/>
              </p:ext>
            </p:extLst>
          </p:nvPr>
        </p:nvGraphicFramePr>
        <p:xfrm>
          <a:off x="18573" y="999044"/>
          <a:ext cx="3977363" cy="5943600"/>
        </p:xfrm>
        <a:graphic>
          <a:graphicData uri="http://schemas.openxmlformats.org/drawingml/2006/table">
            <a:tbl>
              <a:tblPr firstRow="1" bandRow="1">
                <a:tableStyleId>{5940675A-B579-460E-94D1-54222C63F5DA}</a:tableStyleId>
              </a:tblPr>
              <a:tblGrid>
                <a:gridCol w="2177163"/>
                <a:gridCol w="1800200"/>
              </a:tblGrid>
              <a:tr h="1171791">
                <a:tc>
                  <a:txBody>
                    <a:bodyPr/>
                    <a:lstStyle/>
                    <a:p>
                      <a:endParaRPr lang="en-GB" dirty="0" smtClean="0"/>
                    </a:p>
                    <a:p>
                      <a:endParaRPr lang="en-GB" dirty="0" smtClean="0"/>
                    </a:p>
                    <a:p>
                      <a:endParaRPr lang="en-GB" dirty="0" smtClean="0"/>
                    </a:p>
                    <a:p>
                      <a:endParaRPr lang="en-GB" dirty="0"/>
                    </a:p>
                  </a:txBody>
                  <a:tcPr/>
                </a:tc>
                <a:tc>
                  <a:txBody>
                    <a:bodyPr/>
                    <a:lstStyle/>
                    <a:p>
                      <a:endParaRPr lang="en-GB" dirty="0">
                        <a:solidFill>
                          <a:schemeClr val="tx2"/>
                        </a:solidFill>
                      </a:endParaRPr>
                    </a:p>
                  </a:txBody>
                  <a:tcPr/>
                </a:tc>
              </a:tr>
              <a:tr h="1171791">
                <a:tc>
                  <a:txBody>
                    <a:bodyPr/>
                    <a:lstStyle/>
                    <a:p>
                      <a:endParaRPr lang="en-GB" dirty="0" smtClean="0"/>
                    </a:p>
                    <a:p>
                      <a:endParaRPr lang="en-GB" dirty="0" smtClean="0"/>
                    </a:p>
                    <a:p>
                      <a:endParaRPr lang="en-GB" dirty="0" smtClean="0"/>
                    </a:p>
                    <a:p>
                      <a:endParaRPr lang="en-GB" dirty="0"/>
                    </a:p>
                  </a:txBody>
                  <a:tcPr/>
                </a:tc>
                <a:tc>
                  <a:txBody>
                    <a:bodyPr/>
                    <a:lstStyle/>
                    <a:p>
                      <a:endParaRPr lang="en-GB" dirty="0" smtClean="0">
                        <a:solidFill>
                          <a:schemeClr val="tx2"/>
                        </a:solidFill>
                      </a:endParaRPr>
                    </a:p>
                  </a:txBody>
                  <a:tcPr/>
                </a:tc>
              </a:tr>
              <a:tr h="1171791">
                <a:tc>
                  <a:txBody>
                    <a:bodyPr/>
                    <a:lstStyle/>
                    <a:p>
                      <a:endParaRPr lang="en-GB" dirty="0" smtClean="0"/>
                    </a:p>
                    <a:p>
                      <a:endParaRPr lang="en-GB" dirty="0" smtClean="0"/>
                    </a:p>
                    <a:p>
                      <a:endParaRPr lang="en-GB" dirty="0" smtClean="0"/>
                    </a:p>
                    <a:p>
                      <a:endParaRPr lang="en-GB" dirty="0"/>
                    </a:p>
                  </a:txBody>
                  <a:tcPr/>
                </a:tc>
                <a:tc>
                  <a:txBody>
                    <a:bodyPr/>
                    <a:lstStyle/>
                    <a:p>
                      <a:endParaRPr lang="en-GB" dirty="0">
                        <a:solidFill>
                          <a:schemeClr val="tx2"/>
                        </a:solidFill>
                      </a:endParaRPr>
                    </a:p>
                  </a:txBody>
                  <a:tcPr/>
                </a:tc>
              </a:tr>
              <a:tr h="1171791">
                <a:tc>
                  <a:txBody>
                    <a:bodyPr/>
                    <a:lstStyle/>
                    <a:p>
                      <a:endParaRPr lang="en-GB" dirty="0" smtClean="0"/>
                    </a:p>
                    <a:p>
                      <a:endParaRPr lang="en-GB" dirty="0" smtClean="0"/>
                    </a:p>
                    <a:p>
                      <a:endParaRPr lang="en-GB" dirty="0" smtClean="0"/>
                    </a:p>
                    <a:p>
                      <a:endParaRPr lang="en-GB" dirty="0"/>
                    </a:p>
                  </a:txBody>
                  <a:tcPr/>
                </a:tc>
                <a:tc>
                  <a:txBody>
                    <a:bodyPr/>
                    <a:lstStyle/>
                    <a:p>
                      <a:endParaRPr lang="en-GB" dirty="0">
                        <a:solidFill>
                          <a:schemeClr val="tx2"/>
                        </a:solidFill>
                      </a:endParaRPr>
                    </a:p>
                  </a:txBody>
                  <a:tcPr/>
                </a:tc>
              </a:tr>
              <a:tr h="1171791">
                <a:tc>
                  <a:txBody>
                    <a:bodyPr/>
                    <a:lstStyle/>
                    <a:p>
                      <a:endParaRPr lang="en-GB" dirty="0" smtClean="0"/>
                    </a:p>
                    <a:p>
                      <a:endParaRPr lang="en-GB" dirty="0" smtClean="0"/>
                    </a:p>
                    <a:p>
                      <a:endParaRPr lang="en-GB" dirty="0" smtClean="0"/>
                    </a:p>
                    <a:p>
                      <a:endParaRPr lang="en-GB" dirty="0"/>
                    </a:p>
                  </a:txBody>
                  <a:tcPr/>
                </a:tc>
                <a:tc>
                  <a:txBody>
                    <a:bodyPr/>
                    <a:lstStyle/>
                    <a:p>
                      <a:endParaRPr lang="en-GB" dirty="0">
                        <a:solidFill>
                          <a:schemeClr val="tx2"/>
                        </a:solidFill>
                      </a:endParaRPr>
                    </a:p>
                  </a:txBody>
                  <a:tcPr/>
                </a:tc>
              </a:tr>
            </a:tbl>
          </a:graphicData>
        </a:graphic>
      </p:graphicFrame>
      <p:pic>
        <p:nvPicPr>
          <p:cNvPr id="11" name="Picture 10"/>
          <p:cNvPicPr>
            <a:picLocks noChangeAspect="1"/>
          </p:cNvPicPr>
          <p:nvPr/>
        </p:nvPicPr>
        <p:blipFill>
          <a:blip r:embed="rId4"/>
          <a:stretch>
            <a:fillRect/>
          </a:stretch>
        </p:blipFill>
        <p:spPr>
          <a:xfrm>
            <a:off x="323528" y="1009607"/>
            <a:ext cx="1552268" cy="1162703"/>
          </a:xfrm>
          <a:prstGeom prst="rect">
            <a:avLst/>
          </a:prstGeom>
        </p:spPr>
      </p:pic>
      <p:pic>
        <p:nvPicPr>
          <p:cNvPr id="12" name="Picture 11"/>
          <p:cNvPicPr>
            <a:picLocks noChangeAspect="1"/>
          </p:cNvPicPr>
          <p:nvPr/>
        </p:nvPicPr>
        <p:blipFill>
          <a:blip r:embed="rId5"/>
          <a:stretch>
            <a:fillRect/>
          </a:stretch>
        </p:blipFill>
        <p:spPr>
          <a:xfrm>
            <a:off x="251520" y="2201189"/>
            <a:ext cx="1699343" cy="1155803"/>
          </a:xfrm>
          <a:prstGeom prst="rect">
            <a:avLst/>
          </a:prstGeom>
        </p:spPr>
      </p:pic>
      <p:pic>
        <p:nvPicPr>
          <p:cNvPr id="13" name="Picture 12"/>
          <p:cNvPicPr>
            <a:picLocks noChangeAspect="1"/>
          </p:cNvPicPr>
          <p:nvPr/>
        </p:nvPicPr>
        <p:blipFill rotWithShape="1">
          <a:blip r:embed="rId6"/>
          <a:srcRect t="6416" b="10166"/>
          <a:stretch/>
        </p:blipFill>
        <p:spPr>
          <a:xfrm>
            <a:off x="24136" y="3385871"/>
            <a:ext cx="2034521" cy="1139688"/>
          </a:xfrm>
          <a:prstGeom prst="rect">
            <a:avLst/>
          </a:prstGeom>
        </p:spPr>
      </p:pic>
      <p:pic>
        <p:nvPicPr>
          <p:cNvPr id="14" name="Picture 13"/>
          <p:cNvPicPr>
            <a:picLocks noChangeAspect="1"/>
          </p:cNvPicPr>
          <p:nvPr/>
        </p:nvPicPr>
        <p:blipFill>
          <a:blip r:embed="rId7"/>
          <a:stretch>
            <a:fillRect/>
          </a:stretch>
        </p:blipFill>
        <p:spPr>
          <a:xfrm>
            <a:off x="275367" y="4577453"/>
            <a:ext cx="1667544" cy="1109675"/>
          </a:xfrm>
          <a:prstGeom prst="rect">
            <a:avLst/>
          </a:prstGeom>
        </p:spPr>
      </p:pic>
      <p:sp>
        <p:nvSpPr>
          <p:cNvPr id="2" name="TextBox 1"/>
          <p:cNvSpPr txBox="1"/>
          <p:nvPr/>
        </p:nvSpPr>
        <p:spPr>
          <a:xfrm>
            <a:off x="4211960" y="1196752"/>
            <a:ext cx="4680520" cy="923330"/>
          </a:xfrm>
          <a:prstGeom prst="rect">
            <a:avLst/>
          </a:prstGeom>
          <a:noFill/>
        </p:spPr>
        <p:txBody>
          <a:bodyPr wrap="square" rtlCol="0">
            <a:spAutoFit/>
          </a:bodyPr>
          <a:lstStyle/>
          <a:p>
            <a:r>
              <a:rPr lang="en-GB" dirty="0" smtClean="0">
                <a:solidFill>
                  <a:schemeClr val="tx2"/>
                </a:solidFill>
              </a:rPr>
              <a:t>Class vote:</a:t>
            </a:r>
          </a:p>
          <a:p>
            <a:r>
              <a:rPr lang="en-GB" dirty="0" smtClean="0">
                <a:solidFill>
                  <a:schemeClr val="tx2"/>
                </a:solidFill>
              </a:rPr>
              <a:t>Who is most responsible for the presence of child labour in India?</a:t>
            </a:r>
            <a:endParaRPr lang="en-GB" dirty="0">
              <a:solidFill>
                <a:schemeClr val="tx2"/>
              </a:solidFill>
            </a:endParaRPr>
          </a:p>
        </p:txBody>
      </p:sp>
    </p:spTree>
    <p:extLst>
      <p:ext uri="{BB962C8B-B14F-4D97-AF65-F5344CB8AC3E}">
        <p14:creationId xmlns:p14="http://schemas.microsoft.com/office/powerpoint/2010/main" val="31508248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214</TotalTime>
  <Words>461</Words>
  <Application>Microsoft Office PowerPoint</Application>
  <PresentationFormat>On-screen Show (4:3)</PresentationFormat>
  <Paragraphs>98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Merchant Taylors'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Shaw</dc:creator>
  <cp:lastModifiedBy>Goodacre, Joshua</cp:lastModifiedBy>
  <cp:revision>47</cp:revision>
  <dcterms:created xsi:type="dcterms:W3CDTF">2015-07-05T20:34:22Z</dcterms:created>
  <dcterms:modified xsi:type="dcterms:W3CDTF">2015-07-06T08:47:43Z</dcterms:modified>
</cp:coreProperties>
</file>