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64" r:id="rId3"/>
    <p:sldId id="267" r:id="rId4"/>
    <p:sldId id="265" r:id="rId5"/>
    <p:sldId id="290" r:id="rId6"/>
    <p:sldId id="263" r:id="rId7"/>
    <p:sldId id="269" r:id="rId8"/>
    <p:sldId id="270" r:id="rId9"/>
    <p:sldId id="286"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68" r:id="rId24"/>
    <p:sldId id="266" r:id="rId25"/>
    <p:sldId id="272" r:id="rId26"/>
    <p:sldId id="287" r:id="rId27"/>
    <p:sldId id="288" r:id="rId28"/>
    <p:sldId id="258" r:id="rId29"/>
  </p:sldIdLst>
  <p:sldSz cx="9144000" cy="6858000" type="screen4x3"/>
  <p:notesSz cx="66484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995" cy="4904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65916" y="0"/>
            <a:ext cx="2880995" cy="490409"/>
          </a:xfrm>
          <a:prstGeom prst="rect">
            <a:avLst/>
          </a:prstGeom>
        </p:spPr>
        <p:txBody>
          <a:bodyPr vert="horz" lIns="91440" tIns="45720" rIns="91440" bIns="45720" rtlCol="0"/>
          <a:lstStyle>
            <a:lvl1pPr algn="r">
              <a:defRPr sz="1200"/>
            </a:lvl1pPr>
          </a:lstStyle>
          <a:p>
            <a:fld id="{B4D0BD87-86B0-4C8C-972B-68D3EFCD024A}" type="datetimeFigureOut">
              <a:rPr lang="en-GB" smtClean="0"/>
              <a:pPr/>
              <a:t>06/07/2015</a:t>
            </a:fld>
            <a:endParaRPr lang="en-GB"/>
          </a:p>
        </p:txBody>
      </p:sp>
      <p:sp>
        <p:nvSpPr>
          <p:cNvPr id="4" name="Slide Image Placeholder 3"/>
          <p:cNvSpPr>
            <a:spLocks noGrp="1" noRot="1" noChangeAspect="1"/>
          </p:cNvSpPr>
          <p:nvPr>
            <p:ph type="sldImg" idx="2"/>
          </p:nvPr>
        </p:nvSpPr>
        <p:spPr>
          <a:xfrm>
            <a:off x="1125538" y="1222375"/>
            <a:ext cx="4397375"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4845" y="4703852"/>
            <a:ext cx="5318760" cy="38486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3830"/>
            <a:ext cx="2880995" cy="49040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65916" y="9283830"/>
            <a:ext cx="2880995" cy="490408"/>
          </a:xfrm>
          <a:prstGeom prst="rect">
            <a:avLst/>
          </a:prstGeom>
        </p:spPr>
        <p:txBody>
          <a:bodyPr vert="horz" lIns="91440" tIns="45720" rIns="91440" bIns="45720" rtlCol="0" anchor="b"/>
          <a:lstStyle>
            <a:lvl1pPr algn="r">
              <a:defRPr sz="1200"/>
            </a:lvl1pPr>
          </a:lstStyle>
          <a:p>
            <a:fld id="{06C76E3C-A074-4EC4-92D8-7D771A0116E2}" type="slidenum">
              <a:rPr lang="en-GB" smtClean="0"/>
              <a:pPr/>
              <a:t>‹#›</a:t>
            </a:fld>
            <a:endParaRPr lang="en-GB"/>
          </a:p>
        </p:txBody>
      </p:sp>
    </p:spTree>
    <p:extLst>
      <p:ext uri="{BB962C8B-B14F-4D97-AF65-F5344CB8AC3E}">
        <p14:creationId xmlns:p14="http://schemas.microsoft.com/office/powerpoint/2010/main" val="411439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385117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109498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158793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225984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356947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354840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314411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266852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288751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98986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16039-FA9A-4EB3-9704-81A0D3F3BC7A}" type="datetimeFigureOut">
              <a:rPr lang="en-GB" smtClean="0"/>
              <a:pPr/>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AA3922-F273-47F5-9C58-D7733BB653CD}" type="slidenum">
              <a:rPr lang="en-GB" smtClean="0"/>
              <a:pPr/>
              <a:t>‹#›</a:t>
            </a:fld>
            <a:endParaRPr lang="en-GB"/>
          </a:p>
        </p:txBody>
      </p:sp>
    </p:spTree>
    <p:extLst>
      <p:ext uri="{BB962C8B-B14F-4D97-AF65-F5344CB8AC3E}">
        <p14:creationId xmlns:p14="http://schemas.microsoft.com/office/powerpoint/2010/main" val="289345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16039-FA9A-4EB3-9704-81A0D3F3BC7A}" type="datetimeFigureOut">
              <a:rPr lang="en-GB" smtClean="0"/>
              <a:pPr/>
              <a:t>06/07/2015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A3922-F273-47F5-9C58-D7733BB653CD}" type="slidenum">
              <a:rPr lang="en-GB" smtClean="0"/>
              <a:pPr/>
              <a:t>‹#›</a:t>
            </a:fld>
            <a:endParaRPr lang="en-GB"/>
          </a:p>
        </p:txBody>
      </p:sp>
    </p:spTree>
    <p:extLst>
      <p:ext uri="{BB962C8B-B14F-4D97-AF65-F5344CB8AC3E}">
        <p14:creationId xmlns:p14="http://schemas.microsoft.com/office/powerpoint/2010/main" val="369539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5200621" y="86277"/>
            <a:ext cx="406348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Ground Rules</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p:cNvSpPr/>
          <p:nvPr/>
        </p:nvSpPr>
        <p:spPr>
          <a:xfrm>
            <a:off x="1619672" y="1916832"/>
            <a:ext cx="6264696" cy="3108543"/>
          </a:xfrm>
          <a:prstGeom prst="rect">
            <a:avLst/>
          </a:prstGeom>
        </p:spPr>
        <p:txBody>
          <a:bodyPr wrap="square">
            <a:spAutoFit/>
          </a:bodyPr>
          <a:lstStyle/>
          <a:p>
            <a:r>
              <a:rPr lang="en-GB" sz="2800" u="sng" dirty="0" smtClean="0">
                <a:solidFill>
                  <a:schemeClr val="tx2"/>
                </a:solidFill>
              </a:rPr>
              <a:t>Aims</a:t>
            </a:r>
          </a:p>
          <a:p>
            <a:endParaRPr lang="en-GB" sz="2800" u="sng" dirty="0">
              <a:solidFill>
                <a:schemeClr val="tx2"/>
              </a:solidFill>
            </a:endParaRPr>
          </a:p>
          <a:p>
            <a:r>
              <a:rPr lang="en-GB" sz="2800" dirty="0">
                <a:solidFill>
                  <a:schemeClr val="tx2"/>
                </a:solidFill>
              </a:rPr>
              <a:t>-To know of a variety of crimes and </a:t>
            </a:r>
            <a:r>
              <a:rPr lang="en-GB" sz="2800" dirty="0" smtClean="0">
                <a:solidFill>
                  <a:schemeClr val="tx2"/>
                </a:solidFill>
              </a:rPr>
              <a:t>how and where they might happen</a:t>
            </a:r>
            <a:endParaRPr lang="en-GB" sz="2800" dirty="0">
              <a:solidFill>
                <a:schemeClr val="tx2"/>
              </a:solidFill>
            </a:endParaRPr>
          </a:p>
          <a:p>
            <a:r>
              <a:rPr lang="en-GB" sz="2800" dirty="0" smtClean="0">
                <a:solidFill>
                  <a:schemeClr val="tx2"/>
                </a:solidFill>
              </a:rPr>
              <a:t>-</a:t>
            </a:r>
            <a:r>
              <a:rPr lang="en-GB" sz="2800" dirty="0">
                <a:solidFill>
                  <a:schemeClr val="tx2"/>
                </a:solidFill>
              </a:rPr>
              <a:t>To know the legal system in the UK, different sources of law and how the law helps society deal with complex problems</a:t>
            </a:r>
            <a:endParaRPr lang="en-GB" sz="2800" u="sng" dirty="0" smtClean="0">
              <a:solidFill>
                <a:schemeClr val="tx2"/>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8" name="Rectangle 7"/>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ustDataLst>
      <p:tags r:id="rId1"/>
    </p:custDataLst>
    <p:extLst>
      <p:ext uri="{BB962C8B-B14F-4D97-AF65-F5344CB8AC3E}">
        <p14:creationId xmlns:p14="http://schemas.microsoft.com/office/powerpoint/2010/main" val="1866824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6400" y="1105021"/>
            <a:ext cx="2365400" cy="4893647"/>
          </a:xfrm>
          <a:prstGeom prst="rect">
            <a:avLst/>
          </a:prstGeom>
          <a:noFill/>
        </p:spPr>
        <p:txBody>
          <a:bodyPr wrap="square" rtlCol="0">
            <a:spAutoFit/>
          </a:bodyPr>
          <a:lstStyle/>
          <a:p>
            <a:r>
              <a:rPr lang="en-GB" sz="2400" dirty="0" smtClean="0">
                <a:solidFill>
                  <a:schemeClr val="tx2"/>
                </a:solidFill>
              </a:rPr>
              <a:t>You are now going to split into groups of 6</a:t>
            </a:r>
          </a:p>
          <a:p>
            <a:r>
              <a:rPr lang="en-GB" sz="2400" dirty="0" smtClean="0">
                <a:solidFill>
                  <a:schemeClr val="tx2"/>
                </a:solidFill>
              </a:rPr>
              <a:t>In your group you are to discuss the questions you are provided. In 5 minutes you will be expected to present your assumptions to the class</a:t>
            </a:r>
            <a:endParaRPr lang="en-GB" sz="2400" dirty="0">
              <a:solidFill>
                <a:schemeClr val="tx2"/>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196432464"/>
              </p:ext>
            </p:extLst>
          </p:nvPr>
        </p:nvGraphicFramePr>
        <p:xfrm>
          <a:off x="3419872" y="1268759"/>
          <a:ext cx="5400600" cy="5184576"/>
        </p:xfrm>
        <a:graphic>
          <a:graphicData uri="http://schemas.openxmlformats.org/drawingml/2006/table">
            <a:tbl>
              <a:tblPr firstRow="1" bandRow="1">
                <a:tableStyleId>{5940675A-B579-460E-94D1-54222C63F5DA}</a:tableStyleId>
              </a:tblPr>
              <a:tblGrid>
                <a:gridCol w="2700300"/>
                <a:gridCol w="2700300"/>
              </a:tblGrid>
              <a:tr h="1728192">
                <a:tc>
                  <a:txBody>
                    <a:bodyPr/>
                    <a:lstStyle/>
                    <a:p>
                      <a:r>
                        <a:rPr lang="en-GB" dirty="0" smtClean="0">
                          <a:solidFill>
                            <a:schemeClr val="tx2"/>
                          </a:solidFill>
                        </a:rPr>
                        <a:t>Law</a:t>
                      </a:r>
                      <a:endParaRPr lang="en-GB" dirty="0">
                        <a:solidFill>
                          <a:schemeClr val="tx2"/>
                        </a:solidFill>
                      </a:endParaRPr>
                    </a:p>
                  </a:txBody>
                  <a:tcPr/>
                </a:tc>
                <a:tc>
                  <a:txBody>
                    <a:bodyPr/>
                    <a:lstStyle/>
                    <a:p>
                      <a:r>
                        <a:rPr lang="en-GB" dirty="0" smtClean="0">
                          <a:solidFill>
                            <a:schemeClr val="tx2"/>
                          </a:solidFill>
                        </a:rPr>
                        <a:t>Dealing with Crime</a:t>
                      </a:r>
                      <a:endParaRPr lang="en-GB" dirty="0">
                        <a:solidFill>
                          <a:schemeClr val="tx2"/>
                        </a:solidFill>
                      </a:endParaRPr>
                    </a:p>
                  </a:txBody>
                  <a:tcPr/>
                </a:tc>
              </a:tr>
              <a:tr h="1728192">
                <a:tc>
                  <a:txBody>
                    <a:bodyPr/>
                    <a:lstStyle/>
                    <a:p>
                      <a:r>
                        <a:rPr lang="en-GB" dirty="0" smtClean="0">
                          <a:solidFill>
                            <a:schemeClr val="tx2"/>
                          </a:solidFill>
                        </a:rPr>
                        <a:t>The Police</a:t>
                      </a:r>
                      <a:endParaRPr lang="en-GB" dirty="0">
                        <a:solidFill>
                          <a:schemeClr val="tx2"/>
                        </a:solidFill>
                      </a:endParaRPr>
                    </a:p>
                  </a:txBody>
                  <a:tcPr/>
                </a:tc>
                <a:tc>
                  <a:txBody>
                    <a:bodyPr/>
                    <a:lstStyle/>
                    <a:p>
                      <a:r>
                        <a:rPr lang="en-GB" dirty="0" smtClean="0">
                          <a:solidFill>
                            <a:schemeClr val="tx2"/>
                          </a:solidFill>
                        </a:rPr>
                        <a:t>Passing Judgement</a:t>
                      </a:r>
                      <a:endParaRPr lang="en-GB" dirty="0">
                        <a:solidFill>
                          <a:schemeClr val="tx2"/>
                        </a:solidFill>
                      </a:endParaRPr>
                    </a:p>
                  </a:txBody>
                  <a:tcPr/>
                </a:tc>
              </a:tr>
              <a:tr h="1728192">
                <a:tc>
                  <a:txBody>
                    <a:bodyPr/>
                    <a:lstStyle/>
                    <a:p>
                      <a:r>
                        <a:rPr lang="en-GB" dirty="0" smtClean="0">
                          <a:solidFill>
                            <a:schemeClr val="tx2"/>
                          </a:solidFill>
                        </a:rPr>
                        <a:t>Punishment </a:t>
                      </a:r>
                      <a:endParaRPr lang="en-GB" dirty="0">
                        <a:solidFill>
                          <a:schemeClr val="tx2"/>
                        </a:solidFill>
                      </a:endParaRPr>
                    </a:p>
                  </a:txBody>
                  <a:tcPr/>
                </a:tc>
                <a:tc>
                  <a:txBody>
                    <a:bodyPr/>
                    <a:lstStyle/>
                    <a:p>
                      <a:r>
                        <a:rPr lang="en-GB" dirty="0" smtClean="0">
                          <a:solidFill>
                            <a:schemeClr val="tx2"/>
                          </a:solidFill>
                        </a:rPr>
                        <a:t>Criminals</a:t>
                      </a:r>
                      <a:endParaRPr lang="en-GB" dirty="0">
                        <a:solidFill>
                          <a:schemeClr val="tx2"/>
                        </a:solidFill>
                      </a:endParaRPr>
                    </a:p>
                  </a:txBody>
                  <a:tcPr/>
                </a:tc>
              </a:tr>
            </a:tbl>
          </a:graphicData>
        </a:graphic>
      </p:graphicFrame>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3" name="Picture 22"/>
          <p:cNvPicPr>
            <a:picLocks noChangeAspect="1"/>
          </p:cNvPicPr>
          <p:nvPr/>
        </p:nvPicPr>
        <p:blipFill>
          <a:blip r:embed="rId3"/>
          <a:stretch>
            <a:fillRect/>
          </a:stretch>
        </p:blipFill>
        <p:spPr>
          <a:xfrm>
            <a:off x="3995936" y="1340768"/>
            <a:ext cx="1524000" cy="1457325"/>
          </a:xfrm>
          <a:prstGeom prst="rect">
            <a:avLst/>
          </a:prstGeom>
        </p:spPr>
      </p:pic>
      <p:pic>
        <p:nvPicPr>
          <p:cNvPr id="26" name="Picture 25"/>
          <p:cNvPicPr>
            <a:picLocks noChangeAspect="1"/>
          </p:cNvPicPr>
          <p:nvPr/>
        </p:nvPicPr>
        <p:blipFill>
          <a:blip r:embed="rId4"/>
          <a:stretch>
            <a:fillRect/>
          </a:stretch>
        </p:blipFill>
        <p:spPr>
          <a:xfrm>
            <a:off x="6516216" y="1628800"/>
            <a:ext cx="1872208" cy="1245869"/>
          </a:xfrm>
          <a:prstGeom prst="rect">
            <a:avLst/>
          </a:prstGeom>
        </p:spPr>
      </p:pic>
      <p:pic>
        <p:nvPicPr>
          <p:cNvPr id="27" name="Picture 26"/>
          <p:cNvPicPr>
            <a:picLocks noChangeAspect="1"/>
          </p:cNvPicPr>
          <p:nvPr/>
        </p:nvPicPr>
        <p:blipFill rotWithShape="1">
          <a:blip r:embed="rId5"/>
          <a:srcRect t="9774" b="7147"/>
          <a:stretch/>
        </p:blipFill>
        <p:spPr>
          <a:xfrm>
            <a:off x="4015541" y="3429000"/>
            <a:ext cx="1473457" cy="1224136"/>
          </a:xfrm>
          <a:prstGeom prst="rect">
            <a:avLst/>
          </a:prstGeom>
        </p:spPr>
      </p:pic>
      <p:pic>
        <p:nvPicPr>
          <p:cNvPr id="28" name="Picture 27"/>
          <p:cNvPicPr>
            <a:picLocks noChangeAspect="1"/>
          </p:cNvPicPr>
          <p:nvPr/>
        </p:nvPicPr>
        <p:blipFill>
          <a:blip r:embed="rId6"/>
          <a:stretch>
            <a:fillRect/>
          </a:stretch>
        </p:blipFill>
        <p:spPr>
          <a:xfrm>
            <a:off x="6309320" y="3541786"/>
            <a:ext cx="2286000" cy="990600"/>
          </a:xfrm>
          <a:prstGeom prst="rect">
            <a:avLst/>
          </a:prstGeom>
        </p:spPr>
      </p:pic>
      <p:pic>
        <p:nvPicPr>
          <p:cNvPr id="29" name="Picture 28"/>
          <p:cNvPicPr>
            <a:picLocks noChangeAspect="1"/>
          </p:cNvPicPr>
          <p:nvPr/>
        </p:nvPicPr>
        <p:blipFill>
          <a:blip r:embed="rId7"/>
          <a:stretch>
            <a:fillRect/>
          </a:stretch>
        </p:blipFill>
        <p:spPr>
          <a:xfrm>
            <a:off x="7092280" y="4941168"/>
            <a:ext cx="890588" cy="1285875"/>
          </a:xfrm>
          <a:prstGeom prst="rect">
            <a:avLst/>
          </a:prstGeom>
        </p:spPr>
      </p:pic>
      <p:pic>
        <p:nvPicPr>
          <p:cNvPr id="30" name="Picture 29"/>
          <p:cNvPicPr>
            <a:picLocks noChangeAspect="1"/>
          </p:cNvPicPr>
          <p:nvPr/>
        </p:nvPicPr>
        <p:blipFill>
          <a:blip r:embed="rId8"/>
          <a:stretch>
            <a:fillRect/>
          </a:stretch>
        </p:blipFill>
        <p:spPr>
          <a:xfrm>
            <a:off x="4330341" y="5013176"/>
            <a:ext cx="1189595" cy="1283221"/>
          </a:xfrm>
          <a:prstGeom prst="rect">
            <a:avLst/>
          </a:prstGeom>
        </p:spPr>
      </p:pic>
    </p:spTree>
    <p:extLst>
      <p:ext uri="{BB962C8B-B14F-4D97-AF65-F5344CB8AC3E}">
        <p14:creationId xmlns:p14="http://schemas.microsoft.com/office/powerpoint/2010/main" val="1686010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14773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GB" u="sng" dirty="0" smtClean="0">
                <a:solidFill>
                  <a:schemeClr val="tx2"/>
                </a:solidFill>
              </a:rPr>
              <a:t>Law</a:t>
            </a:r>
          </a:p>
          <a:p>
            <a:r>
              <a:rPr lang="en-GB" dirty="0" smtClean="0">
                <a:solidFill>
                  <a:schemeClr val="tx2"/>
                </a:solidFill>
              </a:rPr>
              <a:t>Who is involved in passing laws in the UK?</a:t>
            </a:r>
          </a:p>
          <a:p>
            <a:r>
              <a:rPr lang="en-GB" dirty="0" smtClean="0">
                <a:solidFill>
                  <a:schemeClr val="tx2"/>
                </a:solidFill>
              </a:rPr>
              <a:t>Who is involved in passing EU laws?</a:t>
            </a:r>
          </a:p>
          <a:p>
            <a:r>
              <a:rPr lang="en-GB" dirty="0" smtClean="0">
                <a:solidFill>
                  <a:schemeClr val="tx2"/>
                </a:solidFill>
              </a:rPr>
              <a:t>What is the difference between the house of Commons and the House of Lords?</a:t>
            </a:r>
          </a:p>
        </p:txBody>
      </p:sp>
      <p:pic>
        <p:nvPicPr>
          <p:cNvPr id="17" name="Picture 16"/>
          <p:cNvPicPr>
            <a:picLocks noChangeAspect="1"/>
          </p:cNvPicPr>
          <p:nvPr/>
        </p:nvPicPr>
        <p:blipFill>
          <a:blip r:embed="rId3"/>
          <a:stretch>
            <a:fillRect/>
          </a:stretch>
        </p:blipFill>
        <p:spPr>
          <a:xfrm>
            <a:off x="2400188" y="3212976"/>
            <a:ext cx="3312368" cy="3167452"/>
          </a:xfrm>
          <a:prstGeom prst="rect">
            <a:avLst/>
          </a:prstGeom>
        </p:spPr>
      </p:pic>
    </p:spTree>
    <p:extLst>
      <p:ext uri="{BB962C8B-B14F-4D97-AF65-F5344CB8AC3E}">
        <p14:creationId xmlns:p14="http://schemas.microsoft.com/office/powerpoint/2010/main" val="2302842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5078314"/>
          </a:xfrm>
          <a:prstGeom prst="rect">
            <a:avLst/>
          </a:prstGeom>
          <a:noFill/>
        </p:spPr>
        <p:txBody>
          <a:bodyPr wrap="square" rtlCol="0">
            <a:spAutoFit/>
          </a:bodyPr>
          <a:lstStyle/>
          <a:p>
            <a:r>
              <a:rPr lang="en-GB" u="sng" dirty="0" smtClean="0">
                <a:solidFill>
                  <a:schemeClr val="tx2"/>
                </a:solidFill>
              </a:rPr>
              <a:t>Law</a:t>
            </a:r>
          </a:p>
          <a:p>
            <a:r>
              <a:rPr lang="en-GB" b="1" dirty="0" smtClean="0">
                <a:solidFill>
                  <a:schemeClr val="tx2"/>
                </a:solidFill>
              </a:rPr>
              <a:t>Who is involved in passing laws in the UK?</a:t>
            </a:r>
          </a:p>
          <a:p>
            <a:r>
              <a:rPr lang="en-GB" dirty="0" smtClean="0">
                <a:solidFill>
                  <a:schemeClr val="tx2"/>
                </a:solidFill>
              </a:rPr>
              <a:t>- MPs discuss bills for new laws which are then sent to the House of Commons where a vote is taken. A committee of MPs then propose amendments and the bill is sent to the House of Commons to be debated. There is then a final vote in the House of Commons. After this, the process is repeated in the House of Lords before finally being handed back for approval to the House of Commons. The person who gives the final approval and signs the bill to become an Act of Parliament is the Monarch</a:t>
            </a:r>
          </a:p>
          <a:p>
            <a:endParaRPr lang="en-GB" b="1" dirty="0" smtClean="0">
              <a:solidFill>
                <a:schemeClr val="tx2"/>
              </a:solidFill>
            </a:endParaRPr>
          </a:p>
          <a:p>
            <a:r>
              <a:rPr lang="en-GB" b="1" dirty="0" smtClean="0">
                <a:solidFill>
                  <a:schemeClr val="tx2"/>
                </a:solidFill>
              </a:rPr>
              <a:t>Who is involved in passing EU laws?</a:t>
            </a:r>
          </a:p>
          <a:p>
            <a:r>
              <a:rPr lang="en-GB" dirty="0" smtClean="0">
                <a:solidFill>
                  <a:schemeClr val="tx2"/>
                </a:solidFill>
              </a:rPr>
              <a:t>- The European commission, European parliament, the Council of Ministers and National Parliaments</a:t>
            </a:r>
          </a:p>
          <a:p>
            <a:endParaRPr lang="en-GB" b="1" dirty="0" smtClean="0">
              <a:solidFill>
                <a:schemeClr val="tx2"/>
              </a:solidFill>
            </a:endParaRPr>
          </a:p>
          <a:p>
            <a:r>
              <a:rPr lang="en-GB" b="1" dirty="0" smtClean="0">
                <a:solidFill>
                  <a:schemeClr val="tx2"/>
                </a:solidFill>
              </a:rPr>
              <a:t>What is the difference between the house of Commons and the House of Lords?</a:t>
            </a:r>
          </a:p>
          <a:p>
            <a:r>
              <a:rPr lang="en-GB" dirty="0" smtClean="0">
                <a:solidFill>
                  <a:schemeClr val="tx2"/>
                </a:solidFill>
              </a:rPr>
              <a:t>- The House of Commons is made up of MPs that have been elected by the public in their local constituencies. The House of Lords is made up of a mixture of people who have inherit Lord status and those chosen for their expertise such as Lord Sugar</a:t>
            </a:r>
          </a:p>
          <a:p>
            <a:endParaRPr lang="en-GB" dirty="0" smtClean="0">
              <a:solidFill>
                <a:schemeClr val="tx2"/>
              </a:solidFill>
            </a:endParaRPr>
          </a:p>
        </p:txBody>
      </p:sp>
    </p:spTree>
    <p:extLst>
      <p:ext uri="{BB962C8B-B14F-4D97-AF65-F5344CB8AC3E}">
        <p14:creationId xmlns:p14="http://schemas.microsoft.com/office/powerpoint/2010/main" val="2027268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20313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u="sng" dirty="0">
                <a:solidFill>
                  <a:schemeClr val="tx2"/>
                </a:solidFill>
              </a:rPr>
              <a:t>Dealing with Crime</a:t>
            </a:r>
          </a:p>
          <a:p>
            <a:r>
              <a:rPr lang="en-GB" dirty="0">
                <a:solidFill>
                  <a:schemeClr val="tx2"/>
                </a:solidFill>
              </a:rPr>
              <a:t>What is the difference between civil law and criminal law?</a:t>
            </a:r>
          </a:p>
          <a:p>
            <a:r>
              <a:rPr lang="en-GB" dirty="0" smtClean="0">
                <a:solidFill>
                  <a:schemeClr val="tx2"/>
                </a:solidFill>
              </a:rPr>
              <a:t>What </a:t>
            </a:r>
            <a:r>
              <a:rPr lang="en-GB" dirty="0">
                <a:solidFill>
                  <a:schemeClr val="tx2"/>
                </a:solidFill>
              </a:rPr>
              <a:t>is the difference between a solicitor and a barrister?</a:t>
            </a:r>
          </a:p>
          <a:p>
            <a:r>
              <a:rPr lang="en-GB" dirty="0" smtClean="0">
                <a:solidFill>
                  <a:schemeClr val="tx2"/>
                </a:solidFill>
              </a:rPr>
              <a:t>What </a:t>
            </a:r>
            <a:r>
              <a:rPr lang="en-GB" dirty="0">
                <a:solidFill>
                  <a:schemeClr val="tx2"/>
                </a:solidFill>
              </a:rPr>
              <a:t>are the four ways that a civil dispute can be resolved outside of the courts</a:t>
            </a:r>
            <a:r>
              <a:rPr lang="en-GB" dirty="0" smtClean="0">
                <a:solidFill>
                  <a:schemeClr val="tx2"/>
                </a:solidFill>
              </a:rPr>
              <a:t>?</a:t>
            </a:r>
            <a:endParaRPr lang="en-GB" dirty="0">
              <a:solidFill>
                <a:schemeClr val="tx2"/>
              </a:solidFill>
            </a:endParaRPr>
          </a:p>
        </p:txBody>
      </p:sp>
      <p:pic>
        <p:nvPicPr>
          <p:cNvPr id="10" name="Picture 9"/>
          <p:cNvPicPr>
            <a:picLocks noChangeAspect="1"/>
          </p:cNvPicPr>
          <p:nvPr/>
        </p:nvPicPr>
        <p:blipFill>
          <a:blip r:embed="rId3"/>
          <a:stretch>
            <a:fillRect/>
          </a:stretch>
        </p:blipFill>
        <p:spPr>
          <a:xfrm>
            <a:off x="2339752" y="3717032"/>
            <a:ext cx="4320480" cy="2875082"/>
          </a:xfrm>
          <a:prstGeom prst="rect">
            <a:avLst/>
          </a:prstGeom>
        </p:spPr>
      </p:pic>
    </p:spTree>
    <p:extLst>
      <p:ext uri="{BB962C8B-B14F-4D97-AF65-F5344CB8AC3E}">
        <p14:creationId xmlns:p14="http://schemas.microsoft.com/office/powerpoint/2010/main" val="2975488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4247317"/>
          </a:xfrm>
          <a:prstGeom prst="rect">
            <a:avLst/>
          </a:prstGeom>
          <a:noFill/>
        </p:spPr>
        <p:txBody>
          <a:bodyPr wrap="square" rtlCol="0">
            <a:spAutoFit/>
          </a:bodyPr>
          <a:lstStyle/>
          <a:p>
            <a:r>
              <a:rPr lang="en-GB" u="sng" dirty="0">
                <a:solidFill>
                  <a:schemeClr val="tx2"/>
                </a:solidFill>
              </a:rPr>
              <a:t>Dealing with Crime</a:t>
            </a:r>
          </a:p>
          <a:p>
            <a:r>
              <a:rPr lang="en-GB" b="1" dirty="0">
                <a:solidFill>
                  <a:schemeClr val="tx2"/>
                </a:solidFill>
              </a:rPr>
              <a:t>What is the difference between civil law and criminal law?</a:t>
            </a:r>
          </a:p>
          <a:p>
            <a:r>
              <a:rPr lang="en-GB" dirty="0">
                <a:solidFill>
                  <a:schemeClr val="tx2"/>
                </a:solidFill>
              </a:rPr>
              <a:t>- Civil laws state your rights when dealing with people whereas criminal laws deal with offences against society</a:t>
            </a:r>
            <a:endParaRPr lang="en-GB" dirty="0" smtClean="0">
              <a:solidFill>
                <a:schemeClr val="tx2"/>
              </a:solidFill>
            </a:endParaRPr>
          </a:p>
          <a:p>
            <a:endParaRPr lang="en-GB" b="1" dirty="0" smtClean="0">
              <a:solidFill>
                <a:schemeClr val="tx2"/>
              </a:solidFill>
            </a:endParaRPr>
          </a:p>
          <a:p>
            <a:r>
              <a:rPr lang="en-GB" b="1" dirty="0" smtClean="0">
                <a:solidFill>
                  <a:schemeClr val="tx2"/>
                </a:solidFill>
              </a:rPr>
              <a:t>What </a:t>
            </a:r>
            <a:r>
              <a:rPr lang="en-GB" b="1" dirty="0">
                <a:solidFill>
                  <a:schemeClr val="tx2"/>
                </a:solidFill>
              </a:rPr>
              <a:t>is the difference between a solicitor and a barrister?</a:t>
            </a:r>
          </a:p>
          <a:p>
            <a:r>
              <a:rPr lang="en-GB" dirty="0">
                <a:solidFill>
                  <a:schemeClr val="tx2"/>
                </a:solidFill>
              </a:rPr>
              <a:t>- A solicitor is usually the first person that a member of the public will go to with their legal problem. A solicitor will often refer the work to a barrister for specialist advice or to appear in court to represent the client. It is also possible for certain solicitors to appear in court as advocates</a:t>
            </a:r>
            <a:endParaRPr lang="en-GB" dirty="0" smtClean="0">
              <a:solidFill>
                <a:schemeClr val="tx2"/>
              </a:solidFill>
            </a:endParaRPr>
          </a:p>
          <a:p>
            <a:endParaRPr lang="en-GB" b="1" dirty="0" smtClean="0">
              <a:solidFill>
                <a:schemeClr val="tx2"/>
              </a:solidFill>
            </a:endParaRPr>
          </a:p>
          <a:p>
            <a:r>
              <a:rPr lang="en-GB" b="1" dirty="0" smtClean="0">
                <a:solidFill>
                  <a:schemeClr val="tx2"/>
                </a:solidFill>
              </a:rPr>
              <a:t>What </a:t>
            </a:r>
            <a:r>
              <a:rPr lang="en-GB" b="1" dirty="0">
                <a:solidFill>
                  <a:schemeClr val="tx2"/>
                </a:solidFill>
              </a:rPr>
              <a:t>are the four ways that a civil dispute can be resolved outside of the courts?</a:t>
            </a:r>
          </a:p>
          <a:p>
            <a:r>
              <a:rPr lang="en-GB" dirty="0">
                <a:solidFill>
                  <a:schemeClr val="tx2"/>
                </a:solidFill>
              </a:rPr>
              <a:t>- Direct negotiation, Alternative Dispute, Resolution (ADR), Tribunals, Negotiation through a Solicitor</a:t>
            </a:r>
          </a:p>
          <a:p>
            <a:endParaRPr lang="en-GB" dirty="0" smtClean="0">
              <a:solidFill>
                <a:schemeClr val="tx2"/>
              </a:solidFill>
            </a:endParaRPr>
          </a:p>
        </p:txBody>
      </p:sp>
    </p:spTree>
    <p:extLst>
      <p:ext uri="{BB962C8B-B14F-4D97-AF65-F5344CB8AC3E}">
        <p14:creationId xmlns:p14="http://schemas.microsoft.com/office/powerpoint/2010/main" val="253928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lvl="0"/>
            <a:r>
              <a:rPr lang="en-GB" u="sng" dirty="0">
                <a:solidFill>
                  <a:schemeClr val="tx2"/>
                </a:solidFill>
              </a:rPr>
              <a:t>Criminals</a:t>
            </a:r>
          </a:p>
          <a:p>
            <a:pPr lvl="0"/>
            <a:r>
              <a:rPr lang="en-GB" dirty="0">
                <a:solidFill>
                  <a:schemeClr val="tx2"/>
                </a:solidFill>
              </a:rPr>
              <a:t>Who commits crime?</a:t>
            </a:r>
          </a:p>
          <a:p>
            <a:pPr lvl="0"/>
            <a:r>
              <a:rPr lang="en-GB" dirty="0" smtClean="0">
                <a:solidFill>
                  <a:schemeClr val="tx2"/>
                </a:solidFill>
              </a:rPr>
              <a:t>Who </a:t>
            </a:r>
            <a:r>
              <a:rPr lang="en-GB" dirty="0">
                <a:solidFill>
                  <a:schemeClr val="tx2"/>
                </a:solidFill>
              </a:rPr>
              <a:t>suffers </a:t>
            </a:r>
            <a:r>
              <a:rPr lang="en-GB" dirty="0" smtClean="0">
                <a:solidFill>
                  <a:schemeClr val="tx2"/>
                </a:solidFill>
              </a:rPr>
              <a:t>from crime?</a:t>
            </a:r>
            <a:endParaRPr lang="en-GB" dirty="0">
              <a:solidFill>
                <a:schemeClr val="tx2"/>
              </a:solidFill>
            </a:endParaRPr>
          </a:p>
          <a:p>
            <a:pPr lvl="0"/>
            <a:r>
              <a:rPr lang="en-GB" dirty="0" smtClean="0">
                <a:solidFill>
                  <a:schemeClr val="tx2"/>
                </a:solidFill>
              </a:rPr>
              <a:t>What </a:t>
            </a:r>
            <a:r>
              <a:rPr lang="en-GB" dirty="0">
                <a:solidFill>
                  <a:schemeClr val="tx2"/>
                </a:solidFill>
              </a:rPr>
              <a:t>are the main causes of crime</a:t>
            </a:r>
            <a:r>
              <a:rPr lang="en-GB" dirty="0" smtClean="0">
                <a:solidFill>
                  <a:schemeClr val="tx2"/>
                </a:solidFill>
              </a:rPr>
              <a:t>?</a:t>
            </a:r>
            <a:endParaRPr lang="en-GB" dirty="0">
              <a:solidFill>
                <a:schemeClr val="tx2"/>
              </a:solidFill>
            </a:endParaRPr>
          </a:p>
        </p:txBody>
      </p:sp>
      <p:pic>
        <p:nvPicPr>
          <p:cNvPr id="12" name="Picture 11"/>
          <p:cNvPicPr>
            <a:picLocks noChangeAspect="1"/>
          </p:cNvPicPr>
          <p:nvPr/>
        </p:nvPicPr>
        <p:blipFill>
          <a:blip r:embed="rId3"/>
          <a:stretch>
            <a:fillRect/>
          </a:stretch>
        </p:blipFill>
        <p:spPr>
          <a:xfrm>
            <a:off x="2771800" y="2924944"/>
            <a:ext cx="2392799" cy="3454842"/>
          </a:xfrm>
          <a:prstGeom prst="rect">
            <a:avLst/>
          </a:prstGeom>
        </p:spPr>
      </p:pic>
    </p:spTree>
    <p:extLst>
      <p:ext uri="{BB962C8B-B14F-4D97-AF65-F5344CB8AC3E}">
        <p14:creationId xmlns:p14="http://schemas.microsoft.com/office/powerpoint/2010/main" val="2194940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4247317"/>
          </a:xfrm>
          <a:prstGeom prst="rect">
            <a:avLst/>
          </a:prstGeom>
          <a:noFill/>
        </p:spPr>
        <p:txBody>
          <a:bodyPr wrap="square" rtlCol="0">
            <a:spAutoFit/>
          </a:bodyPr>
          <a:lstStyle/>
          <a:p>
            <a:pPr lvl="0"/>
            <a:r>
              <a:rPr lang="en-GB" u="sng" dirty="0">
                <a:solidFill>
                  <a:schemeClr val="tx2"/>
                </a:solidFill>
              </a:rPr>
              <a:t>Criminals</a:t>
            </a:r>
            <a:endParaRPr lang="en-GB" u="sng"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Who </a:t>
            </a:r>
            <a:r>
              <a:rPr lang="en-GB" b="1" dirty="0">
                <a:solidFill>
                  <a:schemeClr val="tx2"/>
                </a:solidFill>
              </a:rPr>
              <a:t>commits crime?</a:t>
            </a:r>
          </a:p>
          <a:p>
            <a:pPr lvl="0"/>
            <a:r>
              <a:rPr lang="en-GB" dirty="0">
                <a:solidFill>
                  <a:schemeClr val="tx2"/>
                </a:solidFill>
              </a:rPr>
              <a:t>- Most crime is committed by young men. A third of all men have at least one conviction by the time they are 40</a:t>
            </a:r>
            <a:endParaRPr lang="en-GB"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Who </a:t>
            </a:r>
            <a:r>
              <a:rPr lang="en-GB" b="1" dirty="0">
                <a:solidFill>
                  <a:schemeClr val="tx2"/>
                </a:solidFill>
              </a:rPr>
              <a:t>suffers from crime?</a:t>
            </a:r>
          </a:p>
          <a:p>
            <a:pPr lvl="0"/>
            <a:r>
              <a:rPr lang="en-GB" dirty="0">
                <a:solidFill>
                  <a:schemeClr val="tx2"/>
                </a:solidFill>
              </a:rPr>
              <a:t>- You are more likely to be a victim of crime if you live in an inner-city area. Young men are most at risk of attack while the elderly are least at risk</a:t>
            </a:r>
            <a:endParaRPr lang="en-GB"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What </a:t>
            </a:r>
            <a:r>
              <a:rPr lang="en-GB" b="1" dirty="0">
                <a:solidFill>
                  <a:schemeClr val="tx2"/>
                </a:solidFill>
              </a:rPr>
              <a:t>are the main causes of crime?</a:t>
            </a:r>
          </a:p>
          <a:p>
            <a:pPr lvl="0"/>
            <a:r>
              <a:rPr lang="en-GB" dirty="0">
                <a:solidFill>
                  <a:schemeClr val="tx2"/>
                </a:solidFill>
              </a:rPr>
              <a:t>- Low moral standards, increasing gap between rich and poor, abundance of things to steal, decline in the family unit, thrill of law-breaking and influence of drugs and alcohol</a:t>
            </a:r>
          </a:p>
          <a:p>
            <a:endParaRPr lang="en-GB" dirty="0" smtClean="0">
              <a:solidFill>
                <a:schemeClr val="tx2"/>
              </a:solidFill>
            </a:endParaRPr>
          </a:p>
        </p:txBody>
      </p:sp>
    </p:spTree>
    <p:extLst>
      <p:ext uri="{BB962C8B-B14F-4D97-AF65-F5344CB8AC3E}">
        <p14:creationId xmlns:p14="http://schemas.microsoft.com/office/powerpoint/2010/main" val="3961216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u="sng" dirty="0">
                <a:solidFill>
                  <a:schemeClr val="tx2"/>
                </a:solidFill>
              </a:rPr>
              <a:t>Punishment</a:t>
            </a:r>
          </a:p>
          <a:p>
            <a:r>
              <a:rPr lang="en-GB" dirty="0">
                <a:solidFill>
                  <a:schemeClr val="tx2"/>
                </a:solidFill>
              </a:rPr>
              <a:t>What percentage of those who appear in court are sent to prison?</a:t>
            </a:r>
          </a:p>
          <a:p>
            <a:r>
              <a:rPr lang="en-GB" dirty="0" smtClean="0">
                <a:solidFill>
                  <a:schemeClr val="tx2"/>
                </a:solidFill>
              </a:rPr>
              <a:t>What </a:t>
            </a:r>
            <a:r>
              <a:rPr lang="en-GB" dirty="0">
                <a:solidFill>
                  <a:schemeClr val="tx2"/>
                </a:solidFill>
              </a:rPr>
              <a:t>are the aims of punishment?</a:t>
            </a:r>
          </a:p>
          <a:p>
            <a:r>
              <a:rPr lang="en-GB" dirty="0" smtClean="0">
                <a:solidFill>
                  <a:schemeClr val="tx2"/>
                </a:solidFill>
              </a:rPr>
              <a:t>Why </a:t>
            </a:r>
            <a:r>
              <a:rPr lang="en-GB" dirty="0">
                <a:solidFill>
                  <a:schemeClr val="tx2"/>
                </a:solidFill>
              </a:rPr>
              <a:t>don’t prisons always work?</a:t>
            </a:r>
          </a:p>
          <a:p>
            <a:endParaRPr lang="en-GB" dirty="0">
              <a:solidFill>
                <a:schemeClr val="tx2"/>
              </a:solidFill>
            </a:endParaRPr>
          </a:p>
        </p:txBody>
      </p:sp>
      <p:pic>
        <p:nvPicPr>
          <p:cNvPr id="10" name="Picture 9"/>
          <p:cNvPicPr>
            <a:picLocks noChangeAspect="1"/>
          </p:cNvPicPr>
          <p:nvPr/>
        </p:nvPicPr>
        <p:blipFill>
          <a:blip r:embed="rId3"/>
          <a:stretch>
            <a:fillRect/>
          </a:stretch>
        </p:blipFill>
        <p:spPr>
          <a:xfrm>
            <a:off x="3203848" y="3308674"/>
            <a:ext cx="3024336" cy="3262364"/>
          </a:xfrm>
          <a:prstGeom prst="rect">
            <a:avLst/>
          </a:prstGeom>
        </p:spPr>
      </p:pic>
    </p:spTree>
    <p:extLst>
      <p:ext uri="{BB962C8B-B14F-4D97-AF65-F5344CB8AC3E}">
        <p14:creationId xmlns:p14="http://schemas.microsoft.com/office/powerpoint/2010/main" val="2611724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3693319"/>
          </a:xfrm>
          <a:prstGeom prst="rect">
            <a:avLst/>
          </a:prstGeom>
          <a:noFill/>
        </p:spPr>
        <p:txBody>
          <a:bodyPr wrap="square" rtlCol="0">
            <a:spAutoFit/>
          </a:bodyPr>
          <a:lstStyle/>
          <a:p>
            <a:r>
              <a:rPr lang="en-GB" u="sng" dirty="0">
                <a:solidFill>
                  <a:schemeClr val="tx2"/>
                </a:solidFill>
              </a:rPr>
              <a:t>Punishment</a:t>
            </a:r>
          </a:p>
          <a:p>
            <a:r>
              <a:rPr lang="en-GB" b="1" dirty="0">
                <a:solidFill>
                  <a:schemeClr val="tx2"/>
                </a:solidFill>
              </a:rPr>
              <a:t>What percentage of those who appear in court are sent to prison?</a:t>
            </a:r>
          </a:p>
          <a:p>
            <a:r>
              <a:rPr lang="en-GB" dirty="0">
                <a:solidFill>
                  <a:schemeClr val="tx2"/>
                </a:solidFill>
              </a:rPr>
              <a:t>- 9% are discharged, with no immediate punishment, 71% receive fines, 11% receive a community sentence and 8% end up in prison</a:t>
            </a:r>
            <a:endParaRPr lang="en-GB" dirty="0" smtClean="0">
              <a:solidFill>
                <a:schemeClr val="tx2"/>
              </a:solidFill>
            </a:endParaRPr>
          </a:p>
          <a:p>
            <a:endParaRPr lang="en-GB" dirty="0" smtClean="0">
              <a:solidFill>
                <a:schemeClr val="tx2"/>
              </a:solidFill>
            </a:endParaRPr>
          </a:p>
          <a:p>
            <a:r>
              <a:rPr lang="en-GB" b="1" dirty="0" smtClean="0">
                <a:solidFill>
                  <a:schemeClr val="tx2"/>
                </a:solidFill>
              </a:rPr>
              <a:t>What </a:t>
            </a:r>
            <a:r>
              <a:rPr lang="en-GB" b="1" dirty="0">
                <a:solidFill>
                  <a:schemeClr val="tx2"/>
                </a:solidFill>
              </a:rPr>
              <a:t>are the aims of punishment?</a:t>
            </a:r>
          </a:p>
          <a:p>
            <a:r>
              <a:rPr lang="en-GB" dirty="0">
                <a:solidFill>
                  <a:schemeClr val="tx2"/>
                </a:solidFill>
              </a:rPr>
              <a:t>- The aims of punishment are; retributions; deterrence; protection and reform</a:t>
            </a:r>
          </a:p>
          <a:p>
            <a:r>
              <a:rPr lang="en-GB" dirty="0">
                <a:solidFill>
                  <a:schemeClr val="tx2"/>
                </a:solidFill>
              </a:rPr>
              <a:t>Why don’t prisons always work?</a:t>
            </a:r>
          </a:p>
          <a:p>
            <a:r>
              <a:rPr lang="en-GB" dirty="0">
                <a:solidFill>
                  <a:schemeClr val="tx2"/>
                </a:solidFill>
              </a:rPr>
              <a:t>- inefficiency, 52% of prisoners released in 1996 were back in prison within 2 years; The ‘University of crime’, many prisoners learn new crimes in jail; Cost, it costs over £500 a week to keep someone in prison; Health, in 2000 there were 5175 incidences of self harm including 1500 attempted hangings</a:t>
            </a:r>
          </a:p>
          <a:p>
            <a:endParaRPr lang="en-GB" dirty="0" smtClean="0">
              <a:solidFill>
                <a:schemeClr val="tx2"/>
              </a:solidFill>
            </a:endParaRPr>
          </a:p>
        </p:txBody>
      </p:sp>
    </p:spTree>
    <p:extLst>
      <p:ext uri="{BB962C8B-B14F-4D97-AF65-F5344CB8AC3E}">
        <p14:creationId xmlns:p14="http://schemas.microsoft.com/office/powerpoint/2010/main" val="2510648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1477328"/>
          </a:xfrm>
          <a:prstGeom prst="rect">
            <a:avLst/>
          </a:prstGeom>
          <a:noFill/>
        </p:spPr>
        <p:txBody>
          <a:bodyPr wrap="square" rtlCol="0">
            <a:spAutoFit/>
          </a:bodyPr>
          <a:lstStyle/>
          <a:p>
            <a:pPr lvl="0"/>
            <a:r>
              <a:rPr lang="en-GB" u="sng" dirty="0">
                <a:solidFill>
                  <a:schemeClr val="tx2"/>
                </a:solidFill>
              </a:rPr>
              <a:t>The Police</a:t>
            </a:r>
          </a:p>
          <a:p>
            <a:pPr lvl="0"/>
            <a:r>
              <a:rPr lang="en-GB" dirty="0">
                <a:solidFill>
                  <a:schemeClr val="tx2"/>
                </a:solidFill>
              </a:rPr>
              <a:t>What are the duties of the police?</a:t>
            </a:r>
          </a:p>
          <a:p>
            <a:pPr lvl="0"/>
            <a:r>
              <a:rPr lang="en-GB" dirty="0" smtClean="0">
                <a:solidFill>
                  <a:schemeClr val="tx2"/>
                </a:solidFill>
              </a:rPr>
              <a:t>What </a:t>
            </a:r>
            <a:r>
              <a:rPr lang="en-GB" dirty="0">
                <a:solidFill>
                  <a:schemeClr val="tx2"/>
                </a:solidFill>
              </a:rPr>
              <a:t>powers do the police have?</a:t>
            </a:r>
          </a:p>
          <a:p>
            <a:pPr lvl="0"/>
            <a:r>
              <a:rPr lang="en-GB" dirty="0" smtClean="0">
                <a:solidFill>
                  <a:schemeClr val="tx2"/>
                </a:solidFill>
              </a:rPr>
              <a:t>Do </a:t>
            </a:r>
            <a:r>
              <a:rPr lang="en-GB" dirty="0">
                <a:solidFill>
                  <a:schemeClr val="tx2"/>
                </a:solidFill>
              </a:rPr>
              <a:t>the police have to obey by the law?</a:t>
            </a:r>
          </a:p>
          <a:p>
            <a:endParaRPr lang="en-GB" dirty="0">
              <a:solidFill>
                <a:schemeClr val="tx2"/>
              </a:solidFill>
            </a:endParaRPr>
          </a:p>
        </p:txBody>
      </p:sp>
      <p:pic>
        <p:nvPicPr>
          <p:cNvPr id="12" name="Picture 11"/>
          <p:cNvPicPr>
            <a:picLocks noChangeAspect="1"/>
          </p:cNvPicPr>
          <p:nvPr/>
        </p:nvPicPr>
        <p:blipFill rotWithShape="1">
          <a:blip r:embed="rId3"/>
          <a:srcRect t="9774" b="7147"/>
          <a:stretch/>
        </p:blipFill>
        <p:spPr>
          <a:xfrm>
            <a:off x="2557771" y="3034120"/>
            <a:ext cx="3888432" cy="3230477"/>
          </a:xfrm>
          <a:prstGeom prst="rect">
            <a:avLst/>
          </a:prstGeom>
        </p:spPr>
      </p:pic>
    </p:spTree>
    <p:extLst>
      <p:ext uri="{BB962C8B-B14F-4D97-AF65-F5344CB8AC3E}">
        <p14:creationId xmlns:p14="http://schemas.microsoft.com/office/powerpoint/2010/main" val="2025735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108550"/>
            <a:ext cx="6264696" cy="5232202"/>
          </a:xfrm>
          <a:prstGeom prst="rect">
            <a:avLst/>
          </a:prstGeom>
        </p:spPr>
        <p:txBody>
          <a:bodyPr wrap="square">
            <a:spAutoFit/>
          </a:bodyPr>
          <a:lstStyle/>
          <a:p>
            <a:r>
              <a:rPr lang="en-GB" sz="2800" u="sng" dirty="0" smtClean="0">
                <a:solidFill>
                  <a:schemeClr val="tx2"/>
                </a:solidFill>
              </a:rPr>
              <a:t>True or False?</a:t>
            </a:r>
          </a:p>
          <a:p>
            <a:endParaRPr lang="en-GB" u="sng" dirty="0">
              <a:solidFill>
                <a:schemeClr val="tx2"/>
              </a:solidFill>
            </a:endParaRPr>
          </a:p>
          <a:p>
            <a:pPr marL="342900" indent="-342900">
              <a:buFont typeface="+mj-lt"/>
              <a:buAutoNum type="arabicPeriod"/>
            </a:pPr>
            <a:r>
              <a:rPr lang="en-GB" dirty="0">
                <a:solidFill>
                  <a:schemeClr val="tx2"/>
                </a:solidFill>
              </a:rPr>
              <a:t>In England, it is an act of treason to place a postage stamp bearing the Queen upside </a:t>
            </a:r>
            <a:r>
              <a:rPr lang="en-GB" dirty="0" smtClean="0">
                <a:solidFill>
                  <a:schemeClr val="tx2"/>
                </a:solidFill>
              </a:rPr>
              <a:t>down</a:t>
            </a:r>
          </a:p>
          <a:p>
            <a:pPr marL="342900" indent="-342900">
              <a:buFont typeface="+mj-lt"/>
              <a:buAutoNum type="arabicPeriod"/>
            </a:pPr>
            <a:r>
              <a:rPr lang="en-GB" dirty="0" smtClean="0">
                <a:solidFill>
                  <a:schemeClr val="tx2"/>
                </a:solidFill>
              </a:rPr>
              <a:t>In </a:t>
            </a:r>
            <a:r>
              <a:rPr lang="en-GB" dirty="0">
                <a:solidFill>
                  <a:schemeClr val="tx2"/>
                </a:solidFill>
              </a:rPr>
              <a:t>England, it is illegal to die in the Houses of </a:t>
            </a:r>
            <a:r>
              <a:rPr lang="en-GB" dirty="0" smtClean="0">
                <a:solidFill>
                  <a:schemeClr val="tx2"/>
                </a:solidFill>
              </a:rPr>
              <a:t>Parliament</a:t>
            </a:r>
          </a:p>
          <a:p>
            <a:pPr marL="342900" indent="-342900">
              <a:buFont typeface="+mj-lt"/>
              <a:buAutoNum type="arabicPeriod"/>
            </a:pPr>
            <a:r>
              <a:rPr lang="en-GB" dirty="0">
                <a:solidFill>
                  <a:schemeClr val="tx2"/>
                </a:solidFill>
              </a:rPr>
              <a:t>In York, it is legal to kill a Scotsman within the ancient city boundary, but only if he is carrying a bow and </a:t>
            </a:r>
            <a:r>
              <a:rPr lang="en-GB" dirty="0" smtClean="0">
                <a:solidFill>
                  <a:schemeClr val="tx2"/>
                </a:solidFill>
              </a:rPr>
              <a:t>arrow</a:t>
            </a:r>
            <a:endParaRPr lang="en-GB" dirty="0">
              <a:solidFill>
                <a:schemeClr val="tx2"/>
              </a:solidFill>
            </a:endParaRPr>
          </a:p>
          <a:p>
            <a:pPr marL="342900" indent="-342900">
              <a:buFont typeface="+mj-lt"/>
              <a:buAutoNum type="arabicPeriod"/>
            </a:pPr>
            <a:r>
              <a:rPr lang="en-GB" dirty="0" smtClean="0">
                <a:solidFill>
                  <a:schemeClr val="tx2"/>
                </a:solidFill>
              </a:rPr>
              <a:t>In </a:t>
            </a:r>
            <a:r>
              <a:rPr lang="en-GB" dirty="0">
                <a:solidFill>
                  <a:schemeClr val="tx2"/>
                </a:solidFill>
              </a:rPr>
              <a:t>Salt Lake County, Utah, it’s illegal to walk down the street carrying a violin in a paper </a:t>
            </a:r>
            <a:r>
              <a:rPr lang="en-GB" dirty="0" smtClean="0">
                <a:solidFill>
                  <a:schemeClr val="tx2"/>
                </a:solidFill>
              </a:rPr>
              <a:t>bag</a:t>
            </a:r>
          </a:p>
          <a:p>
            <a:pPr marL="342900" indent="-342900">
              <a:buFont typeface="+mj-lt"/>
              <a:buAutoNum type="arabicPeriod"/>
            </a:pPr>
            <a:r>
              <a:rPr lang="en-GB" dirty="0" smtClean="0">
                <a:solidFill>
                  <a:schemeClr val="tx2"/>
                </a:solidFill>
              </a:rPr>
              <a:t>In </a:t>
            </a:r>
            <a:r>
              <a:rPr lang="en-GB" dirty="0">
                <a:solidFill>
                  <a:schemeClr val="tx2"/>
                </a:solidFill>
              </a:rPr>
              <a:t>Baltimore, Maryland, taking a lion to the cinema is </a:t>
            </a:r>
            <a:r>
              <a:rPr lang="en-GB" dirty="0" smtClean="0">
                <a:solidFill>
                  <a:schemeClr val="tx2"/>
                </a:solidFill>
              </a:rPr>
              <a:t>illegal</a:t>
            </a:r>
          </a:p>
          <a:p>
            <a:pPr marL="342900" indent="-342900">
              <a:buFont typeface="+mj-lt"/>
              <a:buAutoNum type="arabicPeriod"/>
            </a:pPr>
            <a:r>
              <a:rPr lang="en-GB" dirty="0">
                <a:solidFill>
                  <a:schemeClr val="tx2"/>
                </a:solidFill>
              </a:rPr>
              <a:t>In South Carolina it is legal to beat your wife on the court house steps on </a:t>
            </a:r>
            <a:r>
              <a:rPr lang="en-GB" dirty="0" smtClean="0">
                <a:solidFill>
                  <a:schemeClr val="tx2"/>
                </a:solidFill>
              </a:rPr>
              <a:t>Sundays</a:t>
            </a:r>
          </a:p>
          <a:p>
            <a:pPr marL="342900" indent="-342900">
              <a:buFont typeface="+mj-lt"/>
              <a:buAutoNum type="arabicPeriod"/>
            </a:pPr>
            <a:r>
              <a:rPr lang="en-GB" dirty="0">
                <a:solidFill>
                  <a:schemeClr val="tx2"/>
                </a:solidFill>
              </a:rPr>
              <a:t>In Pennsylvania, it’s against the law to tie a dollar bill on a string on the ground and pull it away when someone tries to pick it </a:t>
            </a:r>
            <a:r>
              <a:rPr lang="en-GB" dirty="0" smtClean="0">
                <a:solidFill>
                  <a:schemeClr val="tx2"/>
                </a:solidFill>
              </a:rPr>
              <a:t>up</a:t>
            </a:r>
          </a:p>
          <a:p>
            <a:pPr marL="342900" indent="-342900">
              <a:buFont typeface="+mj-lt"/>
              <a:buAutoNum type="arabicPeriod"/>
            </a:pPr>
            <a:r>
              <a:rPr lang="en-GB" dirty="0">
                <a:solidFill>
                  <a:schemeClr val="tx2"/>
                </a:solidFill>
              </a:rPr>
              <a:t>In Samoa, it’s a crime to forget your own wife’s </a:t>
            </a:r>
            <a:r>
              <a:rPr lang="en-GB" dirty="0" smtClean="0">
                <a:solidFill>
                  <a:schemeClr val="tx2"/>
                </a:solidFill>
              </a:rPr>
              <a:t>birthday</a:t>
            </a:r>
          </a:p>
          <a:p>
            <a:pPr marL="342900" indent="-342900">
              <a:buFont typeface="+mj-lt"/>
              <a:buAutoNum type="arabicPeriod"/>
            </a:pPr>
            <a:r>
              <a:rPr lang="en-GB" dirty="0">
                <a:solidFill>
                  <a:schemeClr val="tx2"/>
                </a:solidFill>
              </a:rPr>
              <a:t>In France, it’s illegal to name a pig Napoleon</a:t>
            </a:r>
            <a:endParaRPr lang="en-GB" dirty="0" smtClean="0">
              <a:solidFill>
                <a:schemeClr val="tx2"/>
              </a:solidFill>
            </a:endParaRPr>
          </a:p>
          <a:p>
            <a:pPr marL="342900" indent="-342900">
              <a:buFont typeface="+mj-lt"/>
              <a:buAutoNum type="arabicPeriod"/>
            </a:pPr>
            <a:r>
              <a:rPr lang="en-GB" dirty="0">
                <a:solidFill>
                  <a:schemeClr val="tx2"/>
                </a:solidFill>
              </a:rPr>
              <a:t>In Australia, it’s illegal to name any animal you plan to </a:t>
            </a:r>
            <a:r>
              <a:rPr lang="en-GB" dirty="0" smtClean="0">
                <a:solidFill>
                  <a:schemeClr val="tx2"/>
                </a:solidFill>
              </a:rPr>
              <a:t>eat</a:t>
            </a:r>
          </a:p>
        </p:txBody>
      </p:sp>
      <p:pic>
        <p:nvPicPr>
          <p:cNvPr id="8" name="Picture 7"/>
          <p:cNvPicPr>
            <a:picLocks noChangeAspect="1"/>
          </p:cNvPicPr>
          <p:nvPr/>
        </p:nvPicPr>
        <p:blipFill>
          <a:blip r:embed="rId2"/>
          <a:stretch>
            <a:fillRect/>
          </a:stretch>
        </p:blipFill>
        <p:spPr>
          <a:xfrm rot="9608772">
            <a:off x="6458339" y="1309500"/>
            <a:ext cx="1128875" cy="1128875"/>
          </a:xfrm>
          <a:prstGeom prst="rect">
            <a:avLst/>
          </a:prstGeom>
        </p:spPr>
      </p:pic>
      <p:pic>
        <p:nvPicPr>
          <p:cNvPr id="9" name="Picture 8"/>
          <p:cNvPicPr>
            <a:picLocks noChangeAspect="1"/>
          </p:cNvPicPr>
          <p:nvPr/>
        </p:nvPicPr>
        <p:blipFill>
          <a:blip r:embed="rId3"/>
          <a:stretch>
            <a:fillRect/>
          </a:stretch>
        </p:blipFill>
        <p:spPr>
          <a:xfrm rot="724085">
            <a:off x="7551127" y="1825465"/>
            <a:ext cx="1513768" cy="2065662"/>
          </a:xfrm>
          <a:prstGeom prst="rect">
            <a:avLst/>
          </a:prstGeom>
        </p:spPr>
      </p:pic>
      <p:pic>
        <p:nvPicPr>
          <p:cNvPr id="10" name="Picture 9"/>
          <p:cNvPicPr>
            <a:picLocks noChangeAspect="1"/>
          </p:cNvPicPr>
          <p:nvPr/>
        </p:nvPicPr>
        <p:blipFill>
          <a:blip r:embed="rId4"/>
          <a:stretch>
            <a:fillRect/>
          </a:stretch>
        </p:blipFill>
        <p:spPr>
          <a:xfrm rot="20616152">
            <a:off x="6600096" y="3876046"/>
            <a:ext cx="2290531" cy="997055"/>
          </a:xfrm>
          <a:prstGeom prst="rect">
            <a:avLst/>
          </a:prstGeom>
        </p:spPr>
      </p:pic>
      <p:pic>
        <p:nvPicPr>
          <p:cNvPr id="11" name="Picture 10"/>
          <p:cNvPicPr>
            <a:picLocks noChangeAspect="1"/>
          </p:cNvPicPr>
          <p:nvPr/>
        </p:nvPicPr>
        <p:blipFill>
          <a:blip r:embed="rId5"/>
          <a:stretch>
            <a:fillRect/>
          </a:stretch>
        </p:blipFill>
        <p:spPr>
          <a:xfrm>
            <a:off x="7513721" y="5046777"/>
            <a:ext cx="1473455" cy="1932030"/>
          </a:xfrm>
          <a:prstGeom prst="rect">
            <a:avLst/>
          </a:prstGeom>
        </p:spPr>
      </p:pic>
      <p:sp>
        <p:nvSpPr>
          <p:cNvPr id="12" name="Rectangle 11"/>
          <p:cNvSpPr/>
          <p:nvPr/>
        </p:nvSpPr>
        <p:spPr>
          <a:xfrm rot="730331">
            <a:off x="2233158" y="3177941"/>
            <a:ext cx="452623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t>All True!</a:t>
            </a:r>
            <a:endParaRPr lang="en-GB" dirty="0"/>
          </a:p>
        </p:txBody>
      </p:sp>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15" name="Rectangle 14"/>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3422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4247317"/>
          </a:xfrm>
          <a:prstGeom prst="rect">
            <a:avLst/>
          </a:prstGeom>
          <a:noFill/>
        </p:spPr>
        <p:txBody>
          <a:bodyPr wrap="square" rtlCol="0">
            <a:spAutoFit/>
          </a:bodyPr>
          <a:lstStyle/>
          <a:p>
            <a:pPr lvl="0"/>
            <a:r>
              <a:rPr lang="en-GB" u="sng" dirty="0">
                <a:solidFill>
                  <a:schemeClr val="tx2"/>
                </a:solidFill>
              </a:rPr>
              <a:t>The Police</a:t>
            </a:r>
            <a:endParaRPr lang="en-GB" u="sng"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What </a:t>
            </a:r>
            <a:r>
              <a:rPr lang="en-GB" b="1" dirty="0">
                <a:solidFill>
                  <a:schemeClr val="tx2"/>
                </a:solidFill>
              </a:rPr>
              <a:t>are the duties of the police?</a:t>
            </a:r>
          </a:p>
          <a:p>
            <a:pPr lvl="0"/>
            <a:r>
              <a:rPr lang="en-GB" dirty="0">
                <a:solidFill>
                  <a:schemeClr val="tx2"/>
                </a:solidFill>
              </a:rPr>
              <a:t>- To protect people and property, maintain public order, prevent and detect crime and arrest criminals and bring them to court</a:t>
            </a:r>
            <a:endParaRPr lang="en-GB"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What </a:t>
            </a:r>
            <a:r>
              <a:rPr lang="en-GB" b="1" dirty="0">
                <a:solidFill>
                  <a:schemeClr val="tx2"/>
                </a:solidFill>
              </a:rPr>
              <a:t>powers do the police have?</a:t>
            </a:r>
          </a:p>
          <a:p>
            <a:pPr lvl="0"/>
            <a:r>
              <a:rPr lang="en-GB" dirty="0">
                <a:solidFill>
                  <a:schemeClr val="tx2"/>
                </a:solidFill>
              </a:rPr>
              <a:t>- Police have the power to stop you in the street and ask for your name and address. They can search you if they think you are carrying drugs, stolen goods, weapons or anything that might be used for theft or burglary</a:t>
            </a:r>
            <a:endParaRPr lang="en-GB" dirty="0" smtClean="0">
              <a:solidFill>
                <a:schemeClr val="tx2"/>
              </a:solidFill>
            </a:endParaRPr>
          </a:p>
          <a:p>
            <a:pPr lvl="0"/>
            <a:endParaRPr lang="en-GB" b="1" dirty="0" smtClean="0">
              <a:solidFill>
                <a:schemeClr val="tx2"/>
              </a:solidFill>
            </a:endParaRPr>
          </a:p>
          <a:p>
            <a:pPr lvl="0"/>
            <a:endParaRPr lang="en-GB" b="1" dirty="0" smtClean="0">
              <a:solidFill>
                <a:schemeClr val="tx2"/>
              </a:solidFill>
            </a:endParaRPr>
          </a:p>
          <a:p>
            <a:pPr lvl="0"/>
            <a:r>
              <a:rPr lang="en-GB" b="1" dirty="0" smtClean="0">
                <a:solidFill>
                  <a:schemeClr val="tx2"/>
                </a:solidFill>
              </a:rPr>
              <a:t>Do </a:t>
            </a:r>
            <a:r>
              <a:rPr lang="en-GB" b="1" dirty="0">
                <a:solidFill>
                  <a:schemeClr val="tx2"/>
                </a:solidFill>
              </a:rPr>
              <a:t>the police have to obey by the law?</a:t>
            </a:r>
          </a:p>
          <a:p>
            <a:pPr lvl="0"/>
            <a:r>
              <a:rPr lang="en-GB" dirty="0">
                <a:solidFill>
                  <a:schemeClr val="tx2"/>
                </a:solidFill>
              </a:rPr>
              <a:t>- All police must obey the law and also follow their own disciplinary code of conduct</a:t>
            </a:r>
          </a:p>
          <a:p>
            <a:endParaRPr lang="en-GB" dirty="0" smtClean="0">
              <a:solidFill>
                <a:schemeClr val="tx2"/>
              </a:solidFill>
            </a:endParaRPr>
          </a:p>
        </p:txBody>
      </p:sp>
    </p:spTree>
    <p:extLst>
      <p:ext uri="{BB962C8B-B14F-4D97-AF65-F5344CB8AC3E}">
        <p14:creationId xmlns:p14="http://schemas.microsoft.com/office/powerpoint/2010/main" val="4245343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1907704" y="1556792"/>
            <a:ext cx="5119900" cy="2308324"/>
          </a:xfrm>
          <a:prstGeom prst="rect">
            <a:avLst/>
          </a:prstGeom>
          <a:noFill/>
        </p:spPr>
        <p:txBody>
          <a:bodyPr wrap="square" rtlCol="0">
            <a:spAutoFit/>
          </a:bodyPr>
          <a:lstStyle/>
          <a:p>
            <a:pPr lvl="0"/>
            <a:r>
              <a:rPr lang="en-GB" u="sng" dirty="0">
                <a:solidFill>
                  <a:schemeClr val="tx2"/>
                </a:solidFill>
              </a:rPr>
              <a:t>Passing Judgement</a:t>
            </a:r>
          </a:p>
          <a:p>
            <a:pPr lvl="0"/>
            <a:r>
              <a:rPr lang="en-GB" dirty="0">
                <a:solidFill>
                  <a:schemeClr val="tx2"/>
                </a:solidFill>
              </a:rPr>
              <a:t>What percentage of criminal cases are heard in magistrates courts?</a:t>
            </a:r>
          </a:p>
          <a:p>
            <a:pPr lvl="0"/>
            <a:r>
              <a:rPr lang="en-GB" dirty="0" smtClean="0">
                <a:solidFill>
                  <a:schemeClr val="tx2"/>
                </a:solidFill>
              </a:rPr>
              <a:t>What </a:t>
            </a:r>
            <a:r>
              <a:rPr lang="en-GB" dirty="0">
                <a:solidFill>
                  <a:schemeClr val="tx2"/>
                </a:solidFill>
              </a:rPr>
              <a:t>is the difference in method of passing judgement between a Magistrates’ court and a Crown court?</a:t>
            </a:r>
          </a:p>
          <a:p>
            <a:pPr lvl="0"/>
            <a:r>
              <a:rPr lang="en-GB" dirty="0" smtClean="0">
                <a:solidFill>
                  <a:schemeClr val="tx2"/>
                </a:solidFill>
              </a:rPr>
              <a:t>What </a:t>
            </a:r>
            <a:r>
              <a:rPr lang="en-GB" dirty="0">
                <a:solidFill>
                  <a:schemeClr val="tx2"/>
                </a:solidFill>
              </a:rPr>
              <a:t>are the three main types of sentences you can be given in a court</a:t>
            </a:r>
            <a:r>
              <a:rPr lang="en-GB" dirty="0" smtClean="0">
                <a:solidFill>
                  <a:schemeClr val="tx2"/>
                </a:solidFill>
              </a:rPr>
              <a:t>?</a:t>
            </a:r>
            <a:endParaRPr lang="en-GB" dirty="0">
              <a:solidFill>
                <a:schemeClr val="tx2"/>
              </a:solidFill>
            </a:endParaRPr>
          </a:p>
        </p:txBody>
      </p:sp>
      <p:pic>
        <p:nvPicPr>
          <p:cNvPr id="10" name="Picture 9"/>
          <p:cNvPicPr>
            <a:picLocks noChangeAspect="1"/>
          </p:cNvPicPr>
          <p:nvPr/>
        </p:nvPicPr>
        <p:blipFill>
          <a:blip r:embed="rId3"/>
          <a:stretch>
            <a:fillRect/>
          </a:stretch>
        </p:blipFill>
        <p:spPr>
          <a:xfrm>
            <a:off x="2195736" y="4149080"/>
            <a:ext cx="5151342" cy="2232248"/>
          </a:xfrm>
          <a:prstGeom prst="rect">
            <a:avLst/>
          </a:prstGeom>
        </p:spPr>
      </p:pic>
    </p:spTree>
    <p:extLst>
      <p:ext uri="{BB962C8B-B14F-4D97-AF65-F5344CB8AC3E}">
        <p14:creationId xmlns:p14="http://schemas.microsoft.com/office/powerpoint/2010/main" val="3811699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AutoShape 2" descr="data:image/jpeg;base64,/9j/4AAQSkZJRgABAQAAAQABAAD/2wCEAAkGBhQSERQUEhQUFBUVFRQUFBUWFRQXFBQUFRQVFxQUFBYfGyYgHBkjGhQWHy8gJCcpLSwsFiAxNTAqNSYrLCkBCQoKDgwOGA8PGiwfHyQpKTUpLDQpKSktLCkpKiwtLSkpKSkpKSkpKSw1KSkpLCkpLDEsNSkpKS0pLC0pKi4sKf/AABEIAJkAoAMBIgACEQEDEQH/xAAcAAABBAMBAAAAAAAAAAAAAAAAAQIFBgMEBwj/xAA8EAABAwIDBAYIBAUFAAAAAAABAAIDBBESITEFBkFREzJhcYGRBxQiI1JiobEzQpLBcoLR4fAVNKKy8f/EABgBAQEBAQEAAAAAAAAAAAAAAAACAQME/8QAIREBAQACAQUBAAMAAAAAAAAAAAECEQMSITFBURMyQpH/2gAMAwEAAhEDEQA/AO4oQhAIQhAIQhAIQtbaO0WQRPlldhYxpc49g5czwsgzOmaCASATewuLm2thxT15u3p3okrakzuu22ULb5xsGlj8R1J5nsCdsrfmtp7dHUSYR+WQ9I3/AJXKwej0LkWyfTbILCpga/5oiWn9Lrj6hXTZHpLoZ7ATdE4/llGA+Z9n6rRaUJkcocLtIIOhBBB7inoBCEIBCEIBCEIBCEIBCEIBCEIEJXEPSfvt61L0ELvcRO9ojSWUcf4W6Dmc+StnpU316BnqsLrSyN944axRnh/E4eQ7wuM2/sgaCnWShqAFgA1LZLZKAg3dmbanpzeCWSPsa44T3t0Pkrlsj0yVMdhPGyYcSPdv8xdp8lQbJAEHc9k+liimsHudA7lIMv1C487K2UtayVuKN7Xt5scHDzC8w2WWkrZInYonujdzY4tP01TY9QIXCtlelmthsHuZO3lI2zvBzbHzBVz2V6ZqZ9hOySE8xaRnmM/otHQkKP2Zt+nqBeCaOTsa4Fw726jxCkEAhCEAhCEAoDfTeplDTmQ2MjrtiZ8T7an5RqfLipbaO0WQRPlldhYwFzj2D9+Fu1eed7N5n11Q6V1w0ezGz4GcB/EdSeaCLrKt8r3SSOLnvJc9x1c46+CxWShqfHGSQALkmwHMnQKQ+n2e+QOLGF+G2LCLkA3sba2yOix4fpqrhI7/AE+nwtt08nEHO9h7VuTcwOZVUkkc4lziXOOpcSSe8rlx53Pd9el54zHU9mRsuQAL3IAA1J5Lfk2YDIY2O9prSX3tgaWi7xjGobpe2ZWpDG4uAaCXEjCG634W7Vtztkp3Pida5wF9jnwcG4xmNcwqy3vtWTx3abqZwAJaQHAuaebQbE911jspaTa2ISfle/J1r2Ebfw4mWzAvmb62CjnuJNzxW423zCyTwxJLLJZIQqSx2RZKnsYgaZcHtXIIzuDYjtvqF270U0tUKPpauWR5mIfFG83MUVrNzOd3dax7O1ci3c2L65UtjI90wtfL25+xH/MdewFekY2AAAaAWHgtgchCFoEhKVc49Km+/QsNJA73jx71wObGHRgPBzvoO8IKv6Tt9vWpeghd7mM5kaSPGrv4RoOZzVIa1DGp4WBLKz7B2Y2KM1E2XsksBB6umLvJyAVbZkQRqMxoph28JkbgnYJG5dUljhbQ5ZZdy4c0yymp49unHZLuo/aNe6aQvdx0F+q0aC/+aplLSukeGRjE46D7k8gOZUpGynNhFi6RxsOmc1scfzEgWceV+9PnrjSvMcBGIZSyOaHGUkXLQDe0efikz/rjDp95VM7nwRNkka0CRzI/bm4YibBkXy63dxtlkq1tJxmqZCMy+Qtb4uwt+wVs3eqm+rTTdEyM3JJYCGu6NtwbcMydFXd1qfHVRX/KcZ/lF7+dlw47rLPO+o65zcxxntPb/CONkUbWMLi03cWgvDWANyPO981Hbc3aigp4peke18jW+7LcQxlgc4B2RA77qV3kia6ra+UYmARxRRXsZpCbnuiBdm7jos2/dM6aeCBlmhrJJHOOTI2YgC9/ygMPnbiufHlroxl+2qzm+q/4pTdkyuiMrY3OjBILmjEGka4gMx4rRIUttXagc1sMJIgjvhByMjj1pZO08BwCjMK9+Ntm68t16MDUlQ/CMhcnIAaknIAdpKztFgpncnZHTTmd3UhJDPmltme5o+p7FVumRctx9hClZG11sbntfKebyRcdw0Hcuntfdc1q2GVzKdhsZeuRqyBv4ju83DR3nkuiUjbAeHgOSzD6qthCFpbX2rHTQvmlNmMFzzPJoHEk5BWlEb873NoafELGV92xMPF3F7vlbqfJcBnqXSPc+QlznEucTqSTck9q395N4JK2odNJlwa38rGDqsH3PMqMWBwT00J4WBQEqQJyAsjClSgIJmm3iLad0BjbhLXDEy4cCeJBuCbp27O0WU5llfm4MDWN4uc43NhyyzPBQaW653ix1ZPflczu5fie2LUPqa+Jz8zixW4NawEhrRyGS2N8t4hK90cVsOQkeNZMJJDL/ACSe0m6rsNS5hJYS0lpaSNcLtRfh4LFZT+M65l8nZv6Xp0RPaxDWp8nstuV2c2J8bnvZFH15HBo7Obj2AZrplFSR0tOGA2ZG0kuPIZuce0m5Va3C2ObGqkGb/Zivwj+Lvd9grL6v6zUNp9WMwyz9oveKL+YjERyHaud73S52m01uXsxxDqiQWfNYhp1ZEPw2d9jc9riroxtlrUcFgttdkArhXpC33FbL0cTx0MTnNaL2xyDJ0luzQdhvxXc36Fedth7IhqKcdLGHkOcMWjxmRcOGajLLpbJtE9Gl6NSlTuU9n+3m7mS+0PBwzUbUiaHKeFzR8bBjZ5jMJMpfBZYZhTsKKedr+q4HuWctWsYQnBOMaQtQBKQOSEIagW6S6VKAtDbrI0JAxPDbrA9gWKl2eauobAL4OtKeTAdO86JtZUhjCT/AJ2K7blbC9XgxSfiy2fJ2fCzwH1WZXUbJtL1tS2CIm2TQA1o4nRjG95sFYdzdiGKK8mcsh6SV3N7uA7GizR2BVzZNL63V31ipneD6gj7MB8yukU0NgmE1NttZ2hKhCtLDV3wOw5OLXBp+axt9V5/3Em9wWuyc17g4Hnc3v4r0DUaLz1vI5+zq6e0ZdDLIZWkG1sebm94N/Nc+TG2dlY3VWsoVf2ZvbBLYB+F3wu9k/0U5HUAry2WOyPr91qeU3LMLvjYcDvooap3WqI/wpGzN+CT2X+DtFbg4c06yuZ2JuMrnc1a6I2njfEebhdp7nDJbMUzXDIgjmFeHxgixAIPAi4UHW7mQPN48UDucZs3xbouk5Z7RcEKY00xLPUbBq4urhqG9nsyeWhWpHtdodhlDoncntLfquksvhGtMpiTcC3LtIuM+5Y3NWjC1iyhLZYKsusGsF3vIYwc3HIeH9EG3uxsv1qqxuHuoCCeT5NWt7h1j4K8barXRsDYxeWRwjibze7iexozPcjYGyG0sDIxmQLud8Tz1nHx+lln3TpPWqh1U78NmKKn7Rf3kvich2Bc/wCVX4i1bq7DbTwsjGeEe046ucc3OPaTdWJoWKnjsFmXZAQhCBHNuq1tndtst7tBvzAKsyQtQca276Kon3LW4D8unkqlUbr11GbwvL2j8pzH6T+y9GSUoKj6rYrXcAss2OCUm+xYcNRE5h4kAkeI1+6suz9tRyi8b2u7j9xwVy2xuRHKCHMae8KgbX9FOE4oHOjcNMz9xmud4p6XM02JAf7Jw7FRpJq+kykZ0rBx4/qH7hSOzt9oX2DyY3cn5D9Qy+y45cdiplKtCx1NKyQWkY145OATIqsOFwQQdOXmsoeO5R4WrlZuPHmYJHwHkDdnkVFVFFWwdeMTsH5o+t+lXlA/z/xXOSxNwlUmi2xDIcN8D/geMLr8s9VPbo7MEszqg9VhdHF2u0keP+o8Vu12x4ZhaWNr+23tDx1UzTQx00AAs1kbfJoFyT9Vf6biOnTW23I6QspojZ8+RI/JEPxH+WQ710DYezGxRsYwWa1oaByAVS3E2Y6Qvq5BZ01ujB1ZCOo3vPWPeugwx2C7YzUTbtkASoQqYEIQgEIQgEIQga6MFa01CDwW2hBX63d5ruCpm3fRpDLclgB5jIrqVkx8AKDzzWej+qpSXU0ht8J0PhotWLeqeA4aqFw+Zo/Y/sV6DqNlNdwUDtPdJkgILQRyIuFNxl8tlsc52dvFDN1Hgnlo7xac1JtlvyK1dueieNxJjuw8LXt5cPBVubZe0KPT3zBwN3G33+643h+Lmf1dIwCQL8eKStiNVUMpW9QWkqCPgB9iPvcRc9iqVDvyB+JE9rxo0ZhzuAB1GdtQuobjbCdHFikzllPSSn5naN7gMk48LL3M8t+Fp2bShrRYWUiEyJlgnr0OYQhCAQhCAQhCAQhCAQhCAQhCASFqVCDXlpAeC0KjYrTwUugoKlNuXA57XuiaXNIcDbO40KsVLTYQs6e1AqEIQCEIQCEIQf/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TextBox 15"/>
          <p:cNvSpPr txBox="1"/>
          <p:nvPr/>
        </p:nvSpPr>
        <p:spPr>
          <a:xfrm>
            <a:off x="432720" y="1202164"/>
            <a:ext cx="8099719" cy="3416320"/>
          </a:xfrm>
          <a:prstGeom prst="rect">
            <a:avLst/>
          </a:prstGeom>
          <a:noFill/>
        </p:spPr>
        <p:txBody>
          <a:bodyPr wrap="square" rtlCol="0">
            <a:spAutoFit/>
          </a:bodyPr>
          <a:lstStyle/>
          <a:p>
            <a:pPr lvl="0"/>
            <a:r>
              <a:rPr lang="en-GB" u="sng" dirty="0">
                <a:solidFill>
                  <a:schemeClr val="tx2"/>
                </a:solidFill>
              </a:rPr>
              <a:t>Passing Judgement</a:t>
            </a:r>
          </a:p>
          <a:p>
            <a:pPr lvl="0"/>
            <a:r>
              <a:rPr lang="en-GB" b="1" dirty="0">
                <a:solidFill>
                  <a:schemeClr val="tx2"/>
                </a:solidFill>
              </a:rPr>
              <a:t>What percentage of criminal cases are heard in magistrates courts?</a:t>
            </a:r>
          </a:p>
          <a:p>
            <a:pPr lvl="0"/>
            <a:r>
              <a:rPr lang="en-GB" dirty="0">
                <a:solidFill>
                  <a:schemeClr val="tx2"/>
                </a:solidFill>
              </a:rPr>
              <a:t>- 95% </a:t>
            </a:r>
            <a:endParaRPr lang="en-GB"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What </a:t>
            </a:r>
            <a:r>
              <a:rPr lang="en-GB" b="1" dirty="0">
                <a:solidFill>
                  <a:schemeClr val="tx2"/>
                </a:solidFill>
              </a:rPr>
              <a:t>is the difference in method of passing judgement between a Magistrates’ court and a Crown court?</a:t>
            </a:r>
          </a:p>
          <a:p>
            <a:pPr lvl="0"/>
            <a:r>
              <a:rPr lang="en-GB" dirty="0">
                <a:solidFill>
                  <a:schemeClr val="tx2"/>
                </a:solidFill>
              </a:rPr>
              <a:t>- In a Magistrates’ court, an unpaid magistrate or JP (justice of the peace) passes judgement. In a crown court, a jury of 12 randomly chosen adults passes judgement</a:t>
            </a:r>
            <a:endParaRPr lang="en-GB" dirty="0" smtClean="0">
              <a:solidFill>
                <a:schemeClr val="tx2"/>
              </a:solidFill>
            </a:endParaRPr>
          </a:p>
          <a:p>
            <a:pPr lvl="0"/>
            <a:endParaRPr lang="en-GB" b="1" dirty="0" smtClean="0">
              <a:solidFill>
                <a:schemeClr val="tx2"/>
              </a:solidFill>
            </a:endParaRPr>
          </a:p>
          <a:p>
            <a:pPr lvl="0"/>
            <a:r>
              <a:rPr lang="en-GB" b="1" dirty="0" smtClean="0">
                <a:solidFill>
                  <a:schemeClr val="tx2"/>
                </a:solidFill>
              </a:rPr>
              <a:t>What </a:t>
            </a:r>
            <a:r>
              <a:rPr lang="en-GB" b="1" dirty="0">
                <a:solidFill>
                  <a:schemeClr val="tx2"/>
                </a:solidFill>
              </a:rPr>
              <a:t>are the three main types of sentences you can be given in a court?</a:t>
            </a:r>
          </a:p>
          <a:p>
            <a:pPr lvl="0"/>
            <a:r>
              <a:rPr lang="en-GB" dirty="0">
                <a:solidFill>
                  <a:schemeClr val="tx2"/>
                </a:solidFill>
              </a:rPr>
              <a:t>- Fine, community sentence and custodial sentence (prison)</a:t>
            </a:r>
          </a:p>
          <a:p>
            <a:endParaRPr lang="en-GB" dirty="0" smtClean="0">
              <a:solidFill>
                <a:schemeClr val="tx2"/>
              </a:solidFill>
            </a:endParaRPr>
          </a:p>
        </p:txBody>
      </p:sp>
    </p:spTree>
    <p:extLst>
      <p:ext uri="{BB962C8B-B14F-4D97-AF65-F5344CB8AC3E}">
        <p14:creationId xmlns:p14="http://schemas.microsoft.com/office/powerpoint/2010/main" val="2133793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 y="1376772"/>
            <a:ext cx="324036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691135" y="2272343"/>
            <a:ext cx="4896544" cy="1477328"/>
          </a:xfrm>
          <a:prstGeom prst="rect">
            <a:avLst/>
          </a:prstGeom>
          <a:noFill/>
          <a:ln>
            <a:solidFill>
              <a:schemeClr val="accent1"/>
            </a:solidFill>
          </a:ln>
        </p:spPr>
        <p:txBody>
          <a:bodyPr wrap="square" rtlCol="0">
            <a:spAutoFit/>
          </a:bodyPr>
          <a:lstStyle/>
          <a:p>
            <a:r>
              <a:rPr lang="en-GB" dirty="0" smtClean="0">
                <a:solidFill>
                  <a:schemeClr val="tx2"/>
                </a:solidFill>
              </a:rPr>
              <a:t>Tweet of the Day:</a:t>
            </a:r>
          </a:p>
          <a:p>
            <a:r>
              <a:rPr lang="en-GB" dirty="0" smtClean="0">
                <a:solidFill>
                  <a:schemeClr val="tx2"/>
                </a:solidFill>
              </a:rPr>
              <a:t>……………………………………………………………………………………………………………………………………………………………………………………………………………………………………………………………………………………………………………………</a:t>
            </a:r>
            <a:endParaRPr lang="en-GB" dirty="0">
              <a:solidFill>
                <a:schemeClr val="tx2"/>
              </a:solidFill>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90836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58" name="Group 242"/>
          <p:cNvGraphicFramePr>
            <a:graphicFrameLocks noGrp="1"/>
          </p:cNvGraphicFramePr>
          <p:nvPr/>
        </p:nvGraphicFramePr>
        <p:xfrm>
          <a:off x="107950" y="58738"/>
          <a:ext cx="8785225" cy="3185160"/>
        </p:xfrm>
        <a:graphic>
          <a:graphicData uri="http://schemas.openxmlformats.org/drawingml/2006/table">
            <a:tbl>
              <a:tblPr/>
              <a:tblGrid>
                <a:gridCol w="1098550"/>
                <a:gridCol w="1098550"/>
                <a:gridCol w="1096963"/>
                <a:gridCol w="1098550"/>
                <a:gridCol w="1098550"/>
                <a:gridCol w="1098550"/>
                <a:gridCol w="1096962"/>
                <a:gridCol w="1098550"/>
              </a:tblGrid>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Burglary (of a house or flat)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Bullying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Vandalism of property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Graffiti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Littering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of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from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Making fake bank notes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Speeding in a car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Double-yellow parking</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Murder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Racial abuse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Terrorism</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Carrying a knife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Drink driving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Armed bank robbery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Mugging (robbery with force against the person)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Selling counterfeit (fake) goods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Fly tipping (dumping unwanted things, eg a sofa)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Assault (hitting or kicking someone)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Stealing and using someone else’s credit card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Watching TV without a licence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without violence (eg a wallet, phone or from a shop)</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Domestic violence (beating your partner)</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059" name="Group 243"/>
          <p:cNvGraphicFramePr>
            <a:graphicFrameLocks noGrp="1"/>
          </p:cNvGraphicFramePr>
          <p:nvPr/>
        </p:nvGraphicFramePr>
        <p:xfrm>
          <a:off x="107950" y="3603625"/>
          <a:ext cx="8785225" cy="3185160"/>
        </p:xfrm>
        <a:graphic>
          <a:graphicData uri="http://schemas.openxmlformats.org/drawingml/2006/table">
            <a:tbl>
              <a:tblPr/>
              <a:tblGrid>
                <a:gridCol w="1098550"/>
                <a:gridCol w="1098550"/>
                <a:gridCol w="1096963"/>
                <a:gridCol w="1098550"/>
                <a:gridCol w="1098550"/>
                <a:gridCol w="1098550"/>
                <a:gridCol w="1096962"/>
                <a:gridCol w="1098550"/>
              </a:tblGrid>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Burglary (of a house or flat)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Bullying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Vandalism of property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Graffiti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Littering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of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from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Making fake bank notes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Speeding in a car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Double-yellow parking</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Murder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Racial abuse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Terrorism</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Carrying a knife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Drink driving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Armed bank robbery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Mugging (robbery with force against the person)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Selling counterfeit (fake) goods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Fly tipping (dumping unwanted things, eg a sofa)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Assault (hitting or kicking someone)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Stealing and using someone else’s credit card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Watching TV without a licence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without violence (eg a wallet, phone or from a shop)</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Domestic violence (beating your partner)</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58863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8849"/>
            <a:ext cx="4320480" cy="938719"/>
          </a:xfrm>
          <a:prstGeom prst="rect">
            <a:avLst/>
          </a:prstGeom>
          <a:noFill/>
        </p:spPr>
        <p:txBody>
          <a:bodyPr wrap="square" rtlCol="0">
            <a:spAutoFit/>
          </a:bodyPr>
          <a:lstStyle/>
          <a:p>
            <a:r>
              <a:rPr lang="en-GB" sz="1100" u="sng" dirty="0" smtClean="0"/>
              <a:t>Law</a:t>
            </a:r>
          </a:p>
          <a:p>
            <a:r>
              <a:rPr lang="en-GB" sz="1100" dirty="0" smtClean="0"/>
              <a:t>Who is involved in passing laws in the UK?</a:t>
            </a:r>
          </a:p>
          <a:p>
            <a:r>
              <a:rPr lang="en-GB" sz="1100" dirty="0" smtClean="0"/>
              <a:t>Who is involved in passing EU laws?</a:t>
            </a:r>
          </a:p>
          <a:p>
            <a:r>
              <a:rPr lang="en-GB" sz="1100" dirty="0" smtClean="0"/>
              <a:t>What is the difference between the house of Commons and the House of Lords?</a:t>
            </a:r>
          </a:p>
        </p:txBody>
      </p:sp>
      <p:sp>
        <p:nvSpPr>
          <p:cNvPr id="3" name="TextBox 2"/>
          <p:cNvSpPr txBox="1"/>
          <p:nvPr/>
        </p:nvSpPr>
        <p:spPr>
          <a:xfrm>
            <a:off x="107504" y="1124744"/>
            <a:ext cx="4320480" cy="938719"/>
          </a:xfrm>
          <a:prstGeom prst="rect">
            <a:avLst/>
          </a:prstGeom>
          <a:noFill/>
        </p:spPr>
        <p:txBody>
          <a:bodyPr wrap="square" rtlCol="0">
            <a:spAutoFit/>
          </a:bodyPr>
          <a:lstStyle/>
          <a:p>
            <a:r>
              <a:rPr lang="en-GB" sz="1100" u="sng" dirty="0" smtClean="0"/>
              <a:t>Dealing with Crime</a:t>
            </a:r>
          </a:p>
          <a:p>
            <a:r>
              <a:rPr lang="en-GB" sz="1100" dirty="0" smtClean="0"/>
              <a:t>What is the difference between civil law and criminal law?</a:t>
            </a:r>
          </a:p>
          <a:p>
            <a:r>
              <a:rPr lang="en-GB" sz="1100" dirty="0" smtClean="0"/>
              <a:t>What is the difference between a solicitor and a barrister?</a:t>
            </a:r>
          </a:p>
          <a:p>
            <a:r>
              <a:rPr lang="en-GB" sz="1100" dirty="0" smtClean="0"/>
              <a:t>What are the four ways that a civil dispute can be resolved outside of the courts?</a:t>
            </a:r>
          </a:p>
        </p:txBody>
      </p:sp>
      <p:sp>
        <p:nvSpPr>
          <p:cNvPr id="4" name="Rectangle 3"/>
          <p:cNvSpPr/>
          <p:nvPr/>
        </p:nvSpPr>
        <p:spPr>
          <a:xfrm>
            <a:off x="107504" y="2224840"/>
            <a:ext cx="4572000" cy="769441"/>
          </a:xfrm>
          <a:prstGeom prst="rect">
            <a:avLst/>
          </a:prstGeom>
        </p:spPr>
        <p:txBody>
          <a:bodyPr>
            <a:spAutoFit/>
          </a:bodyPr>
          <a:lstStyle/>
          <a:p>
            <a:pPr lvl="0"/>
            <a:r>
              <a:rPr lang="en-GB" sz="1100" u="sng" dirty="0" smtClean="0">
                <a:solidFill>
                  <a:prstClr val="black"/>
                </a:solidFill>
              </a:rPr>
              <a:t>Crime</a:t>
            </a:r>
          </a:p>
          <a:p>
            <a:pPr lvl="0"/>
            <a:r>
              <a:rPr lang="en-GB" sz="1100" dirty="0" smtClean="0">
                <a:solidFill>
                  <a:prstClr val="black"/>
                </a:solidFill>
              </a:rPr>
              <a:t>Who </a:t>
            </a:r>
            <a:r>
              <a:rPr lang="en-GB" sz="1100" dirty="0">
                <a:solidFill>
                  <a:prstClr val="black"/>
                </a:solidFill>
              </a:rPr>
              <a:t>commits crime?</a:t>
            </a:r>
          </a:p>
          <a:p>
            <a:pPr lvl="0"/>
            <a:r>
              <a:rPr lang="en-GB" sz="1100" dirty="0" smtClean="0">
                <a:solidFill>
                  <a:prstClr val="black"/>
                </a:solidFill>
              </a:rPr>
              <a:t>Who suffers from crime?</a:t>
            </a:r>
            <a:endParaRPr lang="en-GB" sz="1100" dirty="0">
              <a:solidFill>
                <a:prstClr val="black"/>
              </a:solidFill>
            </a:endParaRPr>
          </a:p>
          <a:p>
            <a:pPr lvl="0"/>
            <a:r>
              <a:rPr lang="en-GB" sz="1100" dirty="0" smtClean="0">
                <a:solidFill>
                  <a:prstClr val="black"/>
                </a:solidFill>
              </a:rPr>
              <a:t>What are the main causes of crime?</a:t>
            </a:r>
          </a:p>
        </p:txBody>
      </p:sp>
      <p:sp>
        <p:nvSpPr>
          <p:cNvPr id="5" name="TextBox 4"/>
          <p:cNvSpPr txBox="1"/>
          <p:nvPr/>
        </p:nvSpPr>
        <p:spPr>
          <a:xfrm>
            <a:off x="107504" y="3063675"/>
            <a:ext cx="4320480" cy="769441"/>
          </a:xfrm>
          <a:prstGeom prst="rect">
            <a:avLst/>
          </a:prstGeom>
          <a:noFill/>
        </p:spPr>
        <p:txBody>
          <a:bodyPr wrap="square" rtlCol="0">
            <a:spAutoFit/>
          </a:bodyPr>
          <a:lstStyle/>
          <a:p>
            <a:r>
              <a:rPr lang="en-GB" sz="1100" u="sng" dirty="0"/>
              <a:t>P</a:t>
            </a:r>
            <a:r>
              <a:rPr lang="en-GB" sz="1100" u="sng" dirty="0" smtClean="0"/>
              <a:t>unishment</a:t>
            </a:r>
          </a:p>
          <a:p>
            <a:r>
              <a:rPr lang="en-GB" sz="1100" dirty="0" smtClean="0"/>
              <a:t>What </a:t>
            </a:r>
            <a:r>
              <a:rPr lang="en-GB" sz="1100" dirty="0"/>
              <a:t>percentage of those who appear in court are sent to prison?</a:t>
            </a:r>
          </a:p>
          <a:p>
            <a:r>
              <a:rPr lang="en-GB" sz="1100" dirty="0" smtClean="0"/>
              <a:t>What are the aims of punishment?</a:t>
            </a:r>
          </a:p>
          <a:p>
            <a:r>
              <a:rPr lang="en-GB" sz="1100" dirty="0" smtClean="0"/>
              <a:t>Why don’t prisons always work?</a:t>
            </a:r>
          </a:p>
        </p:txBody>
      </p:sp>
      <p:sp>
        <p:nvSpPr>
          <p:cNvPr id="6" name="Rectangle 5"/>
          <p:cNvSpPr/>
          <p:nvPr/>
        </p:nvSpPr>
        <p:spPr>
          <a:xfrm>
            <a:off x="107504" y="3994493"/>
            <a:ext cx="4427984" cy="769441"/>
          </a:xfrm>
          <a:prstGeom prst="rect">
            <a:avLst/>
          </a:prstGeom>
        </p:spPr>
        <p:txBody>
          <a:bodyPr wrap="square">
            <a:spAutoFit/>
          </a:bodyPr>
          <a:lstStyle/>
          <a:p>
            <a:pPr lvl="0"/>
            <a:r>
              <a:rPr lang="en-GB" sz="1100" u="sng" dirty="0" smtClean="0">
                <a:solidFill>
                  <a:prstClr val="black"/>
                </a:solidFill>
              </a:rPr>
              <a:t>The Police</a:t>
            </a:r>
          </a:p>
          <a:p>
            <a:pPr lvl="0"/>
            <a:r>
              <a:rPr lang="en-GB" sz="1100" dirty="0" smtClean="0">
                <a:solidFill>
                  <a:prstClr val="black"/>
                </a:solidFill>
              </a:rPr>
              <a:t>What </a:t>
            </a:r>
            <a:r>
              <a:rPr lang="en-GB" sz="1100" dirty="0">
                <a:solidFill>
                  <a:prstClr val="black"/>
                </a:solidFill>
              </a:rPr>
              <a:t>are the duties of the police?</a:t>
            </a:r>
          </a:p>
          <a:p>
            <a:pPr lvl="0"/>
            <a:r>
              <a:rPr lang="en-GB" sz="1100" dirty="0" smtClean="0">
                <a:solidFill>
                  <a:prstClr val="black"/>
                </a:solidFill>
              </a:rPr>
              <a:t>What </a:t>
            </a:r>
            <a:r>
              <a:rPr lang="en-GB" sz="1100" dirty="0">
                <a:solidFill>
                  <a:prstClr val="black"/>
                </a:solidFill>
              </a:rPr>
              <a:t>powers do the police have?</a:t>
            </a:r>
          </a:p>
          <a:p>
            <a:pPr lvl="0"/>
            <a:r>
              <a:rPr lang="en-GB" sz="1100" dirty="0" smtClean="0">
                <a:solidFill>
                  <a:prstClr val="black"/>
                </a:solidFill>
              </a:rPr>
              <a:t>Do the police have to obey by the law?</a:t>
            </a:r>
          </a:p>
        </p:txBody>
      </p:sp>
      <p:sp>
        <p:nvSpPr>
          <p:cNvPr id="7" name="Rectangle 6"/>
          <p:cNvSpPr/>
          <p:nvPr/>
        </p:nvSpPr>
        <p:spPr>
          <a:xfrm>
            <a:off x="107504" y="4925311"/>
            <a:ext cx="4572000" cy="938719"/>
          </a:xfrm>
          <a:prstGeom prst="rect">
            <a:avLst/>
          </a:prstGeom>
        </p:spPr>
        <p:txBody>
          <a:bodyPr>
            <a:spAutoFit/>
          </a:bodyPr>
          <a:lstStyle/>
          <a:p>
            <a:pPr lvl="0"/>
            <a:r>
              <a:rPr lang="en-GB" sz="1100" u="sng" dirty="0" smtClean="0">
                <a:solidFill>
                  <a:prstClr val="black"/>
                </a:solidFill>
              </a:rPr>
              <a:t>Passing Judgement</a:t>
            </a:r>
          </a:p>
          <a:p>
            <a:pPr lvl="0"/>
            <a:r>
              <a:rPr lang="en-GB" sz="1100" dirty="0" smtClean="0">
                <a:solidFill>
                  <a:prstClr val="black"/>
                </a:solidFill>
              </a:rPr>
              <a:t>What </a:t>
            </a:r>
            <a:r>
              <a:rPr lang="en-GB" sz="1100" dirty="0">
                <a:solidFill>
                  <a:prstClr val="black"/>
                </a:solidFill>
              </a:rPr>
              <a:t>percentage of criminal cases are heard in magistrates courts?</a:t>
            </a:r>
          </a:p>
          <a:p>
            <a:pPr lvl="0"/>
            <a:r>
              <a:rPr lang="en-GB" sz="1100" dirty="0" smtClean="0">
                <a:solidFill>
                  <a:prstClr val="black"/>
                </a:solidFill>
              </a:rPr>
              <a:t>What </a:t>
            </a:r>
            <a:r>
              <a:rPr lang="en-GB" sz="1100" dirty="0">
                <a:solidFill>
                  <a:prstClr val="black"/>
                </a:solidFill>
              </a:rPr>
              <a:t>is the difference in method of passing judgement between a Magistrates’ court and a Crown court?</a:t>
            </a:r>
          </a:p>
          <a:p>
            <a:pPr lvl="0"/>
            <a:r>
              <a:rPr lang="en-GB" sz="1100" dirty="0" smtClean="0">
                <a:solidFill>
                  <a:prstClr val="black"/>
                </a:solidFill>
              </a:rPr>
              <a:t>What </a:t>
            </a:r>
            <a:r>
              <a:rPr lang="en-GB" sz="1100" dirty="0">
                <a:solidFill>
                  <a:prstClr val="black"/>
                </a:solidFill>
              </a:rPr>
              <a:t>are the three main types of sentences you can be given in a court</a:t>
            </a:r>
            <a:r>
              <a:rPr lang="en-GB" sz="1100" dirty="0" smtClean="0">
                <a:solidFill>
                  <a:prstClr val="black"/>
                </a:solidFill>
              </a:rPr>
              <a:t>?</a:t>
            </a:r>
            <a:endParaRPr lang="en-GB" sz="1100" dirty="0">
              <a:solidFill>
                <a:prstClr val="black"/>
              </a:solidFill>
            </a:endParaRPr>
          </a:p>
        </p:txBody>
      </p:sp>
      <p:sp>
        <p:nvSpPr>
          <p:cNvPr id="8" name="TextBox 7"/>
          <p:cNvSpPr txBox="1"/>
          <p:nvPr/>
        </p:nvSpPr>
        <p:spPr>
          <a:xfrm>
            <a:off x="4697372" y="38849"/>
            <a:ext cx="4320480" cy="938719"/>
          </a:xfrm>
          <a:prstGeom prst="rect">
            <a:avLst/>
          </a:prstGeom>
          <a:noFill/>
        </p:spPr>
        <p:txBody>
          <a:bodyPr wrap="square" rtlCol="0">
            <a:spAutoFit/>
          </a:bodyPr>
          <a:lstStyle/>
          <a:p>
            <a:r>
              <a:rPr lang="en-GB" sz="1100" u="sng" dirty="0" smtClean="0"/>
              <a:t>Law</a:t>
            </a:r>
          </a:p>
          <a:p>
            <a:r>
              <a:rPr lang="en-GB" sz="1100" dirty="0" smtClean="0"/>
              <a:t>Who is involved in passing laws in the UK?</a:t>
            </a:r>
          </a:p>
          <a:p>
            <a:r>
              <a:rPr lang="en-GB" sz="1100" dirty="0" smtClean="0"/>
              <a:t>Who is involved I passing EU laws?</a:t>
            </a:r>
          </a:p>
          <a:p>
            <a:r>
              <a:rPr lang="en-GB" sz="1100" dirty="0" smtClean="0"/>
              <a:t>What is the difference between the house of Commons and the House of Lords?</a:t>
            </a:r>
          </a:p>
        </p:txBody>
      </p:sp>
      <p:sp>
        <p:nvSpPr>
          <p:cNvPr id="9" name="TextBox 8"/>
          <p:cNvSpPr txBox="1"/>
          <p:nvPr/>
        </p:nvSpPr>
        <p:spPr>
          <a:xfrm>
            <a:off x="4697372" y="1124744"/>
            <a:ext cx="4320480" cy="938719"/>
          </a:xfrm>
          <a:prstGeom prst="rect">
            <a:avLst/>
          </a:prstGeom>
          <a:noFill/>
        </p:spPr>
        <p:txBody>
          <a:bodyPr wrap="square" rtlCol="0">
            <a:spAutoFit/>
          </a:bodyPr>
          <a:lstStyle/>
          <a:p>
            <a:r>
              <a:rPr lang="en-GB" sz="1100" u="sng" dirty="0" smtClean="0"/>
              <a:t>Dealing with Crime</a:t>
            </a:r>
          </a:p>
          <a:p>
            <a:r>
              <a:rPr lang="en-GB" sz="1100" dirty="0" smtClean="0"/>
              <a:t>What is the difference between civil law and criminal law?</a:t>
            </a:r>
          </a:p>
          <a:p>
            <a:r>
              <a:rPr lang="en-GB" sz="1100" dirty="0" smtClean="0"/>
              <a:t>What is the difference between a solicitor and a barrister?</a:t>
            </a:r>
          </a:p>
          <a:p>
            <a:r>
              <a:rPr lang="en-GB" sz="1100" dirty="0" smtClean="0"/>
              <a:t>What are the four ways that a civil dispute can be resolved outside of the courts?</a:t>
            </a:r>
          </a:p>
        </p:txBody>
      </p:sp>
      <p:sp>
        <p:nvSpPr>
          <p:cNvPr id="10" name="Rectangle 9"/>
          <p:cNvSpPr/>
          <p:nvPr/>
        </p:nvSpPr>
        <p:spPr>
          <a:xfrm>
            <a:off x="4697372" y="2224840"/>
            <a:ext cx="4572000" cy="769441"/>
          </a:xfrm>
          <a:prstGeom prst="rect">
            <a:avLst/>
          </a:prstGeom>
        </p:spPr>
        <p:txBody>
          <a:bodyPr>
            <a:spAutoFit/>
          </a:bodyPr>
          <a:lstStyle/>
          <a:p>
            <a:pPr lvl="0"/>
            <a:r>
              <a:rPr lang="en-GB" sz="1100" u="sng" dirty="0" smtClean="0">
                <a:solidFill>
                  <a:prstClr val="black"/>
                </a:solidFill>
              </a:rPr>
              <a:t>Crime</a:t>
            </a:r>
          </a:p>
          <a:p>
            <a:pPr lvl="0"/>
            <a:r>
              <a:rPr lang="en-GB" sz="1100" dirty="0" smtClean="0">
                <a:solidFill>
                  <a:prstClr val="black"/>
                </a:solidFill>
              </a:rPr>
              <a:t>Who </a:t>
            </a:r>
            <a:r>
              <a:rPr lang="en-GB" sz="1100" dirty="0">
                <a:solidFill>
                  <a:prstClr val="black"/>
                </a:solidFill>
              </a:rPr>
              <a:t>commits crime?</a:t>
            </a:r>
          </a:p>
          <a:p>
            <a:pPr lvl="0"/>
            <a:r>
              <a:rPr lang="en-GB" sz="1100" dirty="0" smtClean="0">
                <a:solidFill>
                  <a:prstClr val="black"/>
                </a:solidFill>
              </a:rPr>
              <a:t>Who </a:t>
            </a:r>
            <a:r>
              <a:rPr lang="en-GB" sz="1100" dirty="0">
                <a:solidFill>
                  <a:prstClr val="black"/>
                </a:solidFill>
              </a:rPr>
              <a:t>suffers crimes?</a:t>
            </a:r>
          </a:p>
          <a:p>
            <a:pPr lvl="0"/>
            <a:r>
              <a:rPr lang="en-GB" sz="1100" dirty="0" smtClean="0">
                <a:solidFill>
                  <a:prstClr val="black"/>
                </a:solidFill>
              </a:rPr>
              <a:t>What are the main causes of crime?</a:t>
            </a:r>
          </a:p>
        </p:txBody>
      </p:sp>
      <p:sp>
        <p:nvSpPr>
          <p:cNvPr id="11" name="TextBox 10"/>
          <p:cNvSpPr txBox="1"/>
          <p:nvPr/>
        </p:nvSpPr>
        <p:spPr>
          <a:xfrm>
            <a:off x="4697372" y="3063675"/>
            <a:ext cx="4320480" cy="769441"/>
          </a:xfrm>
          <a:prstGeom prst="rect">
            <a:avLst/>
          </a:prstGeom>
          <a:noFill/>
        </p:spPr>
        <p:txBody>
          <a:bodyPr wrap="square" rtlCol="0">
            <a:spAutoFit/>
          </a:bodyPr>
          <a:lstStyle/>
          <a:p>
            <a:r>
              <a:rPr lang="en-GB" sz="1100" u="sng" dirty="0"/>
              <a:t>P</a:t>
            </a:r>
            <a:r>
              <a:rPr lang="en-GB" sz="1100" u="sng" dirty="0" smtClean="0"/>
              <a:t>unishment</a:t>
            </a:r>
          </a:p>
          <a:p>
            <a:r>
              <a:rPr lang="en-GB" sz="1100" dirty="0" smtClean="0"/>
              <a:t>What </a:t>
            </a:r>
            <a:r>
              <a:rPr lang="en-GB" sz="1100" dirty="0"/>
              <a:t>percentage of those who appear in court are sent to prison?</a:t>
            </a:r>
          </a:p>
          <a:p>
            <a:r>
              <a:rPr lang="en-GB" sz="1100" dirty="0" smtClean="0"/>
              <a:t>What are the aims of punishment?</a:t>
            </a:r>
          </a:p>
          <a:p>
            <a:r>
              <a:rPr lang="en-GB" sz="1100" dirty="0" smtClean="0"/>
              <a:t>Why don’t prisons always work?</a:t>
            </a:r>
          </a:p>
        </p:txBody>
      </p:sp>
      <p:sp>
        <p:nvSpPr>
          <p:cNvPr id="12" name="Rectangle 11"/>
          <p:cNvSpPr/>
          <p:nvPr/>
        </p:nvSpPr>
        <p:spPr>
          <a:xfrm>
            <a:off x="4697372" y="3994493"/>
            <a:ext cx="4427984" cy="769441"/>
          </a:xfrm>
          <a:prstGeom prst="rect">
            <a:avLst/>
          </a:prstGeom>
        </p:spPr>
        <p:txBody>
          <a:bodyPr wrap="square">
            <a:spAutoFit/>
          </a:bodyPr>
          <a:lstStyle/>
          <a:p>
            <a:pPr lvl="0"/>
            <a:r>
              <a:rPr lang="en-GB" sz="1100" u="sng" dirty="0" smtClean="0">
                <a:solidFill>
                  <a:prstClr val="black"/>
                </a:solidFill>
              </a:rPr>
              <a:t>The Police</a:t>
            </a:r>
          </a:p>
          <a:p>
            <a:pPr lvl="0"/>
            <a:r>
              <a:rPr lang="en-GB" sz="1100" dirty="0" smtClean="0">
                <a:solidFill>
                  <a:prstClr val="black"/>
                </a:solidFill>
              </a:rPr>
              <a:t>What </a:t>
            </a:r>
            <a:r>
              <a:rPr lang="en-GB" sz="1100" dirty="0">
                <a:solidFill>
                  <a:prstClr val="black"/>
                </a:solidFill>
              </a:rPr>
              <a:t>are the duties of the police?</a:t>
            </a:r>
          </a:p>
          <a:p>
            <a:pPr lvl="0"/>
            <a:r>
              <a:rPr lang="en-GB" sz="1100" dirty="0" smtClean="0">
                <a:solidFill>
                  <a:prstClr val="black"/>
                </a:solidFill>
              </a:rPr>
              <a:t>What </a:t>
            </a:r>
            <a:r>
              <a:rPr lang="en-GB" sz="1100" dirty="0">
                <a:solidFill>
                  <a:prstClr val="black"/>
                </a:solidFill>
              </a:rPr>
              <a:t>powers do the police have?</a:t>
            </a:r>
          </a:p>
          <a:p>
            <a:pPr lvl="0"/>
            <a:r>
              <a:rPr lang="en-GB" sz="1100" dirty="0" smtClean="0">
                <a:solidFill>
                  <a:prstClr val="black"/>
                </a:solidFill>
              </a:rPr>
              <a:t>Do the police have to obey by the law?</a:t>
            </a:r>
          </a:p>
        </p:txBody>
      </p:sp>
      <p:sp>
        <p:nvSpPr>
          <p:cNvPr id="13" name="Rectangle 12"/>
          <p:cNvSpPr/>
          <p:nvPr/>
        </p:nvSpPr>
        <p:spPr>
          <a:xfrm>
            <a:off x="4697372" y="4925311"/>
            <a:ext cx="4572000" cy="938719"/>
          </a:xfrm>
          <a:prstGeom prst="rect">
            <a:avLst/>
          </a:prstGeom>
        </p:spPr>
        <p:txBody>
          <a:bodyPr>
            <a:spAutoFit/>
          </a:bodyPr>
          <a:lstStyle/>
          <a:p>
            <a:pPr lvl="0"/>
            <a:r>
              <a:rPr lang="en-GB" sz="1100" u="sng" dirty="0" smtClean="0">
                <a:solidFill>
                  <a:prstClr val="black"/>
                </a:solidFill>
              </a:rPr>
              <a:t>Passing Judgement</a:t>
            </a:r>
          </a:p>
          <a:p>
            <a:pPr lvl="0"/>
            <a:r>
              <a:rPr lang="en-GB" sz="1100" dirty="0" smtClean="0">
                <a:solidFill>
                  <a:prstClr val="black"/>
                </a:solidFill>
              </a:rPr>
              <a:t>What </a:t>
            </a:r>
            <a:r>
              <a:rPr lang="en-GB" sz="1100" dirty="0">
                <a:solidFill>
                  <a:prstClr val="black"/>
                </a:solidFill>
              </a:rPr>
              <a:t>percentage of criminal cases are heard in magistrates courts?</a:t>
            </a:r>
          </a:p>
          <a:p>
            <a:pPr lvl="0"/>
            <a:r>
              <a:rPr lang="en-GB" sz="1100" dirty="0" smtClean="0">
                <a:solidFill>
                  <a:prstClr val="black"/>
                </a:solidFill>
              </a:rPr>
              <a:t>What </a:t>
            </a:r>
            <a:r>
              <a:rPr lang="en-GB" sz="1100" dirty="0">
                <a:solidFill>
                  <a:prstClr val="black"/>
                </a:solidFill>
              </a:rPr>
              <a:t>is the difference in method of passing judgement between a Magistrates’ court and a Crown court?</a:t>
            </a:r>
          </a:p>
          <a:p>
            <a:pPr lvl="0"/>
            <a:r>
              <a:rPr lang="en-GB" sz="1100" dirty="0" smtClean="0">
                <a:solidFill>
                  <a:prstClr val="black"/>
                </a:solidFill>
              </a:rPr>
              <a:t>What </a:t>
            </a:r>
            <a:r>
              <a:rPr lang="en-GB" sz="1100" dirty="0">
                <a:solidFill>
                  <a:prstClr val="black"/>
                </a:solidFill>
              </a:rPr>
              <a:t>are the three main types of sentences you can be given in a court</a:t>
            </a:r>
            <a:r>
              <a:rPr lang="en-GB" sz="1100" dirty="0" smtClean="0">
                <a:solidFill>
                  <a:prstClr val="black"/>
                </a:solidFill>
              </a:rPr>
              <a:t>?</a:t>
            </a:r>
            <a:endParaRPr lang="en-GB" sz="1100" dirty="0">
              <a:solidFill>
                <a:prstClr val="black"/>
              </a:solidFill>
            </a:endParaRPr>
          </a:p>
        </p:txBody>
      </p:sp>
    </p:spTree>
    <p:extLst>
      <p:ext uri="{BB962C8B-B14F-4D97-AF65-F5344CB8AC3E}">
        <p14:creationId xmlns:p14="http://schemas.microsoft.com/office/powerpoint/2010/main" val="3249441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2411413" y="1505744"/>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Types</a:t>
            </a:r>
          </a:p>
        </p:txBody>
      </p:sp>
      <p:sp>
        <p:nvSpPr>
          <p:cNvPr id="5" name="TextBox 2"/>
          <p:cNvSpPr txBox="1">
            <a:spLocks noChangeArrowheads="1"/>
          </p:cNvSpPr>
          <p:nvPr/>
        </p:nvSpPr>
        <p:spPr bwMode="auto">
          <a:xfrm>
            <a:off x="3613150" y="2480469"/>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2400" b="1" u="sng" dirty="0">
                <a:solidFill>
                  <a:srgbClr val="002060"/>
                </a:solidFill>
                <a:cs typeface="Arial" panose="020B0604020202020204" pitchFamily="34" charset="0"/>
              </a:rPr>
              <a:t>Crime in </a:t>
            </a:r>
            <a:r>
              <a:rPr lang="en-GB" altLang="en-US" sz="2400" b="1" u="sng" dirty="0" smtClean="0">
                <a:solidFill>
                  <a:srgbClr val="002060"/>
                </a:solidFill>
                <a:cs typeface="Arial" panose="020B0604020202020204" pitchFamily="34" charset="0"/>
              </a:rPr>
              <a:t>London</a:t>
            </a:r>
            <a:endParaRPr lang="en-GB" altLang="en-US" sz="2400" b="1" u="sng" dirty="0">
              <a:solidFill>
                <a:srgbClr val="002060"/>
              </a:solidFill>
              <a:cs typeface="Arial" panose="020B0604020202020204" pitchFamily="34" charset="0"/>
            </a:endParaRPr>
          </a:p>
        </p:txBody>
      </p:sp>
      <p:sp>
        <p:nvSpPr>
          <p:cNvPr id="6" name="Oval 5"/>
          <p:cNvSpPr>
            <a:spLocks noChangeArrowheads="1"/>
          </p:cNvSpPr>
          <p:nvPr/>
        </p:nvSpPr>
        <p:spPr bwMode="auto">
          <a:xfrm>
            <a:off x="3635375" y="2297906"/>
            <a:ext cx="2087563" cy="1152525"/>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 name="TextBox 2"/>
          <p:cNvSpPr txBox="1">
            <a:spLocks noChangeArrowheads="1"/>
          </p:cNvSpPr>
          <p:nvPr/>
        </p:nvSpPr>
        <p:spPr bwMode="auto">
          <a:xfrm>
            <a:off x="5076825" y="1362869"/>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Times</a:t>
            </a:r>
          </a:p>
        </p:txBody>
      </p:sp>
      <p:sp>
        <p:nvSpPr>
          <p:cNvPr id="8" name="TextBox 2"/>
          <p:cNvSpPr txBox="1">
            <a:spLocks noChangeArrowheads="1"/>
          </p:cNvSpPr>
          <p:nvPr/>
        </p:nvSpPr>
        <p:spPr bwMode="auto">
          <a:xfrm>
            <a:off x="6338888" y="2182019"/>
            <a:ext cx="1614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Places</a:t>
            </a:r>
          </a:p>
        </p:txBody>
      </p:sp>
      <p:sp>
        <p:nvSpPr>
          <p:cNvPr id="9" name="TextBox 2"/>
          <p:cNvSpPr txBox="1">
            <a:spLocks noChangeArrowheads="1"/>
          </p:cNvSpPr>
          <p:nvPr/>
        </p:nvSpPr>
        <p:spPr bwMode="auto">
          <a:xfrm>
            <a:off x="1752600" y="3293269"/>
            <a:ext cx="16557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Who commits crime?</a:t>
            </a:r>
          </a:p>
        </p:txBody>
      </p:sp>
      <p:sp>
        <p:nvSpPr>
          <p:cNvPr id="10" name="TextBox 2"/>
          <p:cNvSpPr txBox="1">
            <a:spLocks noChangeArrowheads="1"/>
          </p:cNvSpPr>
          <p:nvPr/>
        </p:nvSpPr>
        <p:spPr bwMode="auto">
          <a:xfrm>
            <a:off x="3821113" y="4207669"/>
            <a:ext cx="16144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Going up or down?</a:t>
            </a:r>
          </a:p>
        </p:txBody>
      </p:sp>
      <p:sp>
        <p:nvSpPr>
          <p:cNvPr id="11" name="TextBox 2"/>
          <p:cNvSpPr txBox="1">
            <a:spLocks noChangeArrowheads="1"/>
          </p:cNvSpPr>
          <p:nvPr/>
        </p:nvSpPr>
        <p:spPr bwMode="auto">
          <a:xfrm>
            <a:off x="6194425" y="3644106"/>
            <a:ext cx="16144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How do we hear about it?</a:t>
            </a:r>
          </a:p>
        </p:txBody>
      </p:sp>
      <p:sp>
        <p:nvSpPr>
          <p:cNvPr id="12" name="Oval 14"/>
          <p:cNvSpPr>
            <a:spLocks noChangeArrowheads="1"/>
          </p:cNvSpPr>
          <p:nvPr/>
        </p:nvSpPr>
        <p:spPr bwMode="auto">
          <a:xfrm>
            <a:off x="2290763" y="1472406"/>
            <a:ext cx="1368425" cy="576263"/>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Oval 15"/>
          <p:cNvSpPr>
            <a:spLocks noChangeArrowheads="1"/>
          </p:cNvSpPr>
          <p:nvPr/>
        </p:nvSpPr>
        <p:spPr bwMode="auto">
          <a:xfrm>
            <a:off x="4787900" y="1289844"/>
            <a:ext cx="1584325" cy="576262"/>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Oval 16"/>
          <p:cNvSpPr>
            <a:spLocks noChangeArrowheads="1"/>
          </p:cNvSpPr>
          <p:nvPr/>
        </p:nvSpPr>
        <p:spPr bwMode="auto">
          <a:xfrm>
            <a:off x="6300788" y="2082006"/>
            <a:ext cx="1223962" cy="6477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Oval 17"/>
          <p:cNvSpPr>
            <a:spLocks noChangeArrowheads="1"/>
          </p:cNvSpPr>
          <p:nvPr/>
        </p:nvSpPr>
        <p:spPr bwMode="auto">
          <a:xfrm>
            <a:off x="5867400" y="3521869"/>
            <a:ext cx="2087563" cy="144145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 name="Oval 18"/>
          <p:cNvSpPr>
            <a:spLocks noChangeArrowheads="1"/>
          </p:cNvSpPr>
          <p:nvPr/>
        </p:nvSpPr>
        <p:spPr bwMode="auto">
          <a:xfrm>
            <a:off x="3541713" y="4120356"/>
            <a:ext cx="2087562" cy="1008063"/>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 name="Oval 19"/>
          <p:cNvSpPr>
            <a:spLocks noChangeArrowheads="1"/>
          </p:cNvSpPr>
          <p:nvPr/>
        </p:nvSpPr>
        <p:spPr bwMode="auto">
          <a:xfrm>
            <a:off x="1403350" y="3163094"/>
            <a:ext cx="2087563" cy="144145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 name="Line 21"/>
          <p:cNvSpPr>
            <a:spLocks noChangeShapeType="1"/>
          </p:cNvSpPr>
          <p:nvPr/>
        </p:nvSpPr>
        <p:spPr bwMode="auto">
          <a:xfrm>
            <a:off x="3563938" y="2010569"/>
            <a:ext cx="431800"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Line 22"/>
          <p:cNvSpPr>
            <a:spLocks noChangeShapeType="1"/>
          </p:cNvSpPr>
          <p:nvPr/>
        </p:nvSpPr>
        <p:spPr bwMode="auto">
          <a:xfrm flipV="1">
            <a:off x="1692275" y="1721644"/>
            <a:ext cx="574675" cy="730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23"/>
          <p:cNvSpPr>
            <a:spLocks noChangeShapeType="1"/>
          </p:cNvSpPr>
          <p:nvPr/>
        </p:nvSpPr>
        <p:spPr bwMode="auto">
          <a:xfrm>
            <a:off x="2628900" y="967581"/>
            <a:ext cx="214313" cy="504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Line 24"/>
          <p:cNvSpPr>
            <a:spLocks noChangeShapeType="1"/>
          </p:cNvSpPr>
          <p:nvPr/>
        </p:nvSpPr>
        <p:spPr bwMode="auto">
          <a:xfrm flipH="1">
            <a:off x="3490913" y="1146969"/>
            <a:ext cx="360362"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Line 25"/>
          <p:cNvSpPr>
            <a:spLocks noChangeShapeType="1"/>
          </p:cNvSpPr>
          <p:nvPr/>
        </p:nvSpPr>
        <p:spPr bwMode="auto">
          <a:xfrm flipV="1">
            <a:off x="3419475" y="3234531"/>
            <a:ext cx="360363" cy="3603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26"/>
          <p:cNvSpPr>
            <a:spLocks noChangeShapeType="1"/>
          </p:cNvSpPr>
          <p:nvPr/>
        </p:nvSpPr>
        <p:spPr bwMode="auto">
          <a:xfrm flipV="1">
            <a:off x="1187450" y="4387056"/>
            <a:ext cx="504825" cy="5762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 name="Line 27"/>
          <p:cNvSpPr>
            <a:spLocks noChangeShapeType="1"/>
          </p:cNvSpPr>
          <p:nvPr/>
        </p:nvSpPr>
        <p:spPr bwMode="auto">
          <a:xfrm>
            <a:off x="827088" y="3666331"/>
            <a:ext cx="576262"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28"/>
          <p:cNvSpPr>
            <a:spLocks noChangeShapeType="1"/>
          </p:cNvSpPr>
          <p:nvPr/>
        </p:nvSpPr>
        <p:spPr bwMode="auto">
          <a:xfrm flipV="1">
            <a:off x="4572000" y="3450431"/>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29"/>
          <p:cNvSpPr>
            <a:spLocks noChangeShapeType="1"/>
          </p:cNvSpPr>
          <p:nvPr/>
        </p:nvSpPr>
        <p:spPr bwMode="auto">
          <a:xfrm flipH="1" flipV="1">
            <a:off x="2413000" y="4602956"/>
            <a:ext cx="71438" cy="7191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30"/>
          <p:cNvSpPr>
            <a:spLocks noChangeShapeType="1"/>
          </p:cNvSpPr>
          <p:nvPr/>
        </p:nvSpPr>
        <p:spPr bwMode="auto">
          <a:xfrm flipV="1">
            <a:off x="3203575" y="4890294"/>
            <a:ext cx="431800" cy="504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31"/>
          <p:cNvSpPr>
            <a:spLocks noChangeShapeType="1"/>
          </p:cNvSpPr>
          <p:nvPr/>
        </p:nvSpPr>
        <p:spPr bwMode="auto">
          <a:xfrm flipH="1" flipV="1">
            <a:off x="4572000" y="5156994"/>
            <a:ext cx="215900" cy="5762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32"/>
          <p:cNvSpPr>
            <a:spLocks noChangeShapeType="1"/>
          </p:cNvSpPr>
          <p:nvPr/>
        </p:nvSpPr>
        <p:spPr bwMode="auto">
          <a:xfrm flipH="1" flipV="1">
            <a:off x="5364163" y="4963319"/>
            <a:ext cx="431800" cy="5746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33"/>
          <p:cNvSpPr>
            <a:spLocks noChangeShapeType="1"/>
          </p:cNvSpPr>
          <p:nvPr/>
        </p:nvSpPr>
        <p:spPr bwMode="auto">
          <a:xfrm flipH="1" flipV="1">
            <a:off x="5580063" y="3234531"/>
            <a:ext cx="504825"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Line 34"/>
          <p:cNvSpPr>
            <a:spLocks noChangeShapeType="1"/>
          </p:cNvSpPr>
          <p:nvPr/>
        </p:nvSpPr>
        <p:spPr bwMode="auto">
          <a:xfrm flipH="1" flipV="1">
            <a:off x="6372225" y="4890294"/>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35"/>
          <p:cNvSpPr>
            <a:spLocks noChangeShapeType="1"/>
          </p:cNvSpPr>
          <p:nvPr/>
        </p:nvSpPr>
        <p:spPr bwMode="auto">
          <a:xfrm flipH="1" flipV="1">
            <a:off x="7667625" y="4745831"/>
            <a:ext cx="576263" cy="4333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Line 36"/>
          <p:cNvSpPr>
            <a:spLocks noChangeShapeType="1"/>
          </p:cNvSpPr>
          <p:nvPr/>
        </p:nvSpPr>
        <p:spPr bwMode="auto">
          <a:xfrm flipH="1">
            <a:off x="7885113" y="3666331"/>
            <a:ext cx="574675"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37"/>
          <p:cNvSpPr>
            <a:spLocks noChangeShapeType="1"/>
          </p:cNvSpPr>
          <p:nvPr/>
        </p:nvSpPr>
        <p:spPr bwMode="auto">
          <a:xfrm flipH="1">
            <a:off x="4932363" y="1866106"/>
            <a:ext cx="360362"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38"/>
          <p:cNvSpPr>
            <a:spLocks noChangeShapeType="1"/>
          </p:cNvSpPr>
          <p:nvPr/>
        </p:nvSpPr>
        <p:spPr bwMode="auto">
          <a:xfrm flipH="1">
            <a:off x="5651500" y="2442369"/>
            <a:ext cx="576263" cy="1444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39"/>
          <p:cNvSpPr>
            <a:spLocks noChangeShapeType="1"/>
          </p:cNvSpPr>
          <p:nvPr/>
        </p:nvSpPr>
        <p:spPr bwMode="auto">
          <a:xfrm flipH="1" flipV="1">
            <a:off x="7308850" y="2658269"/>
            <a:ext cx="576263" cy="360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40"/>
          <p:cNvSpPr>
            <a:spLocks noChangeShapeType="1"/>
          </p:cNvSpPr>
          <p:nvPr/>
        </p:nvSpPr>
        <p:spPr bwMode="auto">
          <a:xfrm flipH="1">
            <a:off x="7524750" y="2297906"/>
            <a:ext cx="647700" cy="730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41"/>
          <p:cNvSpPr>
            <a:spLocks noChangeShapeType="1"/>
          </p:cNvSpPr>
          <p:nvPr/>
        </p:nvSpPr>
        <p:spPr bwMode="auto">
          <a:xfrm flipH="1">
            <a:off x="7019925" y="1721644"/>
            <a:ext cx="504825" cy="361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Line 42"/>
          <p:cNvSpPr>
            <a:spLocks noChangeShapeType="1"/>
          </p:cNvSpPr>
          <p:nvPr/>
        </p:nvSpPr>
        <p:spPr bwMode="auto">
          <a:xfrm flipH="1">
            <a:off x="6345238" y="1146969"/>
            <a:ext cx="504825" cy="361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Line 43"/>
          <p:cNvSpPr>
            <a:spLocks noChangeShapeType="1"/>
          </p:cNvSpPr>
          <p:nvPr/>
        </p:nvSpPr>
        <p:spPr bwMode="auto">
          <a:xfrm>
            <a:off x="4859338" y="1002506"/>
            <a:ext cx="360362"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44"/>
          <p:cNvSpPr>
            <a:spLocks noChangeShapeType="1"/>
          </p:cNvSpPr>
          <p:nvPr/>
        </p:nvSpPr>
        <p:spPr bwMode="auto">
          <a:xfrm flipH="1">
            <a:off x="5795963" y="1002506"/>
            <a:ext cx="215900"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56151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6"/>
          <p:cNvSpPr>
            <a:spLocks noChangeShapeType="1"/>
          </p:cNvSpPr>
          <p:nvPr/>
        </p:nvSpPr>
        <p:spPr bwMode="auto">
          <a:xfrm>
            <a:off x="360363" y="2924175"/>
            <a:ext cx="8532812" cy="0"/>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TextBox 2"/>
          <p:cNvSpPr txBox="1">
            <a:spLocks noChangeArrowheads="1"/>
          </p:cNvSpPr>
          <p:nvPr/>
        </p:nvSpPr>
        <p:spPr bwMode="auto">
          <a:xfrm>
            <a:off x="322263" y="2924175"/>
            <a:ext cx="1728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Less serious</a:t>
            </a:r>
          </a:p>
        </p:txBody>
      </p:sp>
      <p:sp>
        <p:nvSpPr>
          <p:cNvPr id="15" name="TextBox 2"/>
          <p:cNvSpPr txBox="1">
            <a:spLocks noChangeArrowheads="1"/>
          </p:cNvSpPr>
          <p:nvPr/>
        </p:nvSpPr>
        <p:spPr bwMode="auto">
          <a:xfrm>
            <a:off x="6877050" y="2936875"/>
            <a:ext cx="2305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Extremely serious</a:t>
            </a:r>
          </a:p>
        </p:txBody>
      </p:sp>
      <p:sp>
        <p:nvSpPr>
          <p:cNvPr id="16" name="TextBox 2"/>
          <p:cNvSpPr txBox="1">
            <a:spLocks noChangeArrowheads="1"/>
          </p:cNvSpPr>
          <p:nvPr/>
        </p:nvSpPr>
        <p:spPr bwMode="auto">
          <a:xfrm>
            <a:off x="3597275" y="2924175"/>
            <a:ext cx="1728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Fairly serious</a:t>
            </a:r>
          </a:p>
        </p:txBody>
      </p:sp>
      <p:sp>
        <p:nvSpPr>
          <p:cNvPr id="21" name="TextBox 2"/>
          <p:cNvSpPr txBox="1">
            <a:spLocks noChangeArrowheads="1"/>
          </p:cNvSpPr>
          <p:nvPr/>
        </p:nvSpPr>
        <p:spPr bwMode="auto">
          <a:xfrm>
            <a:off x="5292725" y="1268413"/>
            <a:ext cx="1511300" cy="6191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Vandalism of property</a:t>
            </a:r>
          </a:p>
        </p:txBody>
      </p:sp>
      <p:sp>
        <p:nvSpPr>
          <p:cNvPr id="22" name="TextBox 2"/>
          <p:cNvSpPr txBox="1">
            <a:spLocks noChangeArrowheads="1"/>
          </p:cNvSpPr>
          <p:nvPr/>
        </p:nvSpPr>
        <p:spPr bwMode="auto">
          <a:xfrm>
            <a:off x="2411413" y="3800475"/>
            <a:ext cx="1079500" cy="3651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Graffiti</a:t>
            </a:r>
          </a:p>
        </p:txBody>
      </p:sp>
      <p:sp>
        <p:nvSpPr>
          <p:cNvPr id="23" name="TextBox 2"/>
          <p:cNvSpPr txBox="1">
            <a:spLocks noChangeArrowheads="1"/>
          </p:cNvSpPr>
          <p:nvPr/>
        </p:nvSpPr>
        <p:spPr bwMode="auto">
          <a:xfrm>
            <a:off x="4716463" y="4581525"/>
            <a:ext cx="1079500" cy="854075"/>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Theft of motor vehicle</a:t>
            </a:r>
          </a:p>
        </p:txBody>
      </p:sp>
    </p:spTree>
    <p:extLst>
      <p:ext uri="{BB962C8B-B14F-4D97-AF65-F5344CB8AC3E}">
        <p14:creationId xmlns:p14="http://schemas.microsoft.com/office/powerpoint/2010/main" val="197802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88640"/>
            <a:ext cx="8208912" cy="1200329"/>
          </a:xfrm>
          <a:prstGeom prst="rect">
            <a:avLst/>
          </a:prstGeom>
        </p:spPr>
        <p:txBody>
          <a:bodyPr wrap="square">
            <a:spAutoFit/>
          </a:bodyPr>
          <a:lstStyle/>
          <a:p>
            <a:r>
              <a:rPr lang="en-GB" dirty="0" smtClean="0"/>
              <a:t>Aims</a:t>
            </a:r>
          </a:p>
          <a:p>
            <a:r>
              <a:rPr lang="en-GB" dirty="0" smtClean="0"/>
              <a:t>-To know of a variety of crimes and how and where they might happen</a:t>
            </a:r>
          </a:p>
          <a:p>
            <a:r>
              <a:rPr lang="en-GB" dirty="0" smtClean="0"/>
              <a:t>-</a:t>
            </a:r>
            <a:r>
              <a:rPr lang="en-GB" dirty="0"/>
              <a:t>To know the legal system in the UK, different sources of law and how the law helps society deal with complex problems</a:t>
            </a:r>
          </a:p>
        </p:txBody>
      </p:sp>
      <p:graphicFrame>
        <p:nvGraphicFramePr>
          <p:cNvPr id="5" name="Table 4"/>
          <p:cNvGraphicFramePr>
            <a:graphicFrameLocks noGrp="1"/>
          </p:cNvGraphicFramePr>
          <p:nvPr>
            <p:extLst>
              <p:ext uri="{D42A27DB-BD31-4B8C-83A1-F6EECF244321}">
                <p14:modId xmlns:p14="http://schemas.microsoft.com/office/powerpoint/2010/main" val="3297571137"/>
              </p:ext>
            </p:extLst>
          </p:nvPr>
        </p:nvGraphicFramePr>
        <p:xfrm>
          <a:off x="323528" y="1473063"/>
          <a:ext cx="8568952" cy="5052281"/>
        </p:xfrm>
        <a:graphic>
          <a:graphicData uri="http://schemas.openxmlformats.org/drawingml/2006/table">
            <a:tbl>
              <a:tblPr firstRow="1" bandRow="1">
                <a:tableStyleId>{5C22544A-7EE6-4342-B048-85BDC9FD1C3A}</a:tableStyleId>
              </a:tblPr>
              <a:tblGrid>
                <a:gridCol w="1098583"/>
                <a:gridCol w="7470369"/>
              </a:tblGrid>
              <a:tr h="334694">
                <a:tc>
                  <a:txBody>
                    <a:bodyPr/>
                    <a:lstStyle/>
                    <a:p>
                      <a:r>
                        <a:rPr lang="en-GB" sz="1200" dirty="0" smtClean="0"/>
                        <a:t>Time</a:t>
                      </a:r>
                      <a:endParaRPr lang="en-GB" sz="1200" dirty="0"/>
                    </a:p>
                  </a:txBody>
                  <a:tcPr/>
                </a:tc>
                <a:tc>
                  <a:txBody>
                    <a:bodyPr/>
                    <a:lstStyle/>
                    <a:p>
                      <a:r>
                        <a:rPr lang="en-GB" sz="1200" dirty="0" smtClean="0"/>
                        <a:t>Task</a:t>
                      </a:r>
                      <a:endParaRPr lang="en-GB" sz="1200" dirty="0"/>
                    </a:p>
                  </a:txBody>
                  <a:tcPr/>
                </a:tc>
              </a:tr>
              <a:tr h="412636">
                <a:tc>
                  <a:txBody>
                    <a:bodyPr/>
                    <a:lstStyle/>
                    <a:p>
                      <a:r>
                        <a:rPr lang="en-GB" sz="1200" dirty="0" smtClean="0"/>
                        <a:t>5 </a:t>
                      </a:r>
                      <a:r>
                        <a:rPr lang="en-GB" sz="1200" dirty="0" err="1" smtClean="0"/>
                        <a:t>mins</a:t>
                      </a:r>
                      <a:endParaRPr lang="en-GB" sz="1200" dirty="0"/>
                    </a:p>
                  </a:txBody>
                  <a:tcPr/>
                </a:tc>
                <a:tc>
                  <a:txBody>
                    <a:bodyPr/>
                    <a:lstStyle/>
                    <a:p>
                      <a:r>
                        <a:rPr lang="en-GB" sz="1200" dirty="0" smtClean="0"/>
                        <a:t>True or false crimes starter – students</a:t>
                      </a:r>
                      <a:r>
                        <a:rPr lang="en-GB" sz="1200" baseline="0" dirty="0" smtClean="0"/>
                        <a:t> discuss in pairs whether they think the crimes are true or false. They are all true!</a:t>
                      </a:r>
                      <a:endParaRPr lang="en-GB" sz="1200" dirty="0"/>
                    </a:p>
                  </a:txBody>
                  <a:tcPr/>
                </a:tc>
              </a:tr>
              <a:tr h="816089">
                <a:tc>
                  <a:txBody>
                    <a:bodyPr/>
                    <a:lstStyle/>
                    <a:p>
                      <a:r>
                        <a:rPr lang="en-GB" sz="1200" dirty="0" smtClean="0"/>
                        <a:t>10 </a:t>
                      </a:r>
                      <a:r>
                        <a:rPr lang="en-GB" sz="1200" dirty="0" err="1" smtClean="0"/>
                        <a:t>mins</a:t>
                      </a:r>
                      <a:endParaRPr lang="en-GB" sz="1200" dirty="0"/>
                    </a:p>
                  </a:txBody>
                  <a:tcPr/>
                </a:tc>
                <a:tc>
                  <a:txBody>
                    <a:bodyPr/>
                    <a:lstStyle/>
                    <a:p>
                      <a:r>
                        <a:rPr lang="en-GB" sz="1200" dirty="0" smtClean="0"/>
                        <a:t>Give</a:t>
                      </a:r>
                      <a:r>
                        <a:rPr lang="en-GB" sz="1200" baseline="0" dirty="0" smtClean="0"/>
                        <a:t> students 5 minutes to discuss the spider diagram and then spend 5 further minutes discussing as a class. Highlight that crimes are committed at different times of day, not just at night (</a:t>
                      </a:r>
                      <a:r>
                        <a:rPr lang="en-GB" sz="1200" baseline="0" dirty="0" err="1" smtClean="0"/>
                        <a:t>i.e</a:t>
                      </a:r>
                      <a:r>
                        <a:rPr lang="en-GB" sz="1200" baseline="0" dirty="0" smtClean="0"/>
                        <a:t> speeding) and by a variety of people (</a:t>
                      </a:r>
                      <a:r>
                        <a:rPr lang="en-GB" sz="1200" baseline="0" dirty="0" err="1" smtClean="0"/>
                        <a:t>i.e</a:t>
                      </a:r>
                      <a:r>
                        <a:rPr lang="en-GB" sz="1200" baseline="0" dirty="0" smtClean="0"/>
                        <a:t> fraud and tax avoidance by the wealthy) and that how much crime happens depends on what the police are monitoring as most crime goes unreported</a:t>
                      </a:r>
                    </a:p>
                  </a:txBody>
                  <a:tcPr/>
                </a:tc>
              </a:tr>
              <a:tr h="742745">
                <a:tc>
                  <a:txBody>
                    <a:bodyPr/>
                    <a:lstStyle/>
                    <a:p>
                      <a:r>
                        <a:rPr lang="en-GB" sz="1200" dirty="0" smtClean="0"/>
                        <a:t>10 </a:t>
                      </a:r>
                      <a:r>
                        <a:rPr lang="en-GB" sz="1200" dirty="0" err="1" smtClean="0"/>
                        <a:t>mins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Give</a:t>
                      </a:r>
                      <a:r>
                        <a:rPr lang="en-GB" sz="1200" baseline="0" dirty="0" smtClean="0"/>
                        <a:t> students the list of crimes. Ask students to write them onto a continuum to show their severity. Discuss with the class </a:t>
                      </a:r>
                      <a:r>
                        <a:rPr lang="en-GB" sz="1200" baseline="0" dirty="0" err="1" smtClean="0"/>
                        <a:t>i.e</a:t>
                      </a:r>
                      <a:r>
                        <a:rPr lang="en-GB" sz="1200" baseline="0" dirty="0" smtClean="0"/>
                        <a:t> driving with a mobile phone may not seem serious but if you were a relative of someone who has run over your opinion would differ</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smtClean="0"/>
                        <a:t>Diff</a:t>
                      </a:r>
                      <a:r>
                        <a:rPr lang="en-GB" sz="1200" dirty="0" smtClean="0"/>
                        <a:t>: colour coordinate</a:t>
                      </a:r>
                      <a:r>
                        <a:rPr lang="en-GB" sz="1200" baseline="0" dirty="0" smtClean="0"/>
                        <a:t> the crimes to show crimes against property, people and vehicle crime</a:t>
                      </a:r>
                      <a:endParaRPr lang="en-GB" sz="1200" dirty="0" smtClean="0"/>
                    </a:p>
                  </a:txBody>
                  <a:tcPr/>
                </a:tc>
              </a:tr>
              <a:tr h="412636">
                <a:tc>
                  <a:txBody>
                    <a:bodyPr/>
                    <a:lstStyle/>
                    <a:p>
                      <a:r>
                        <a:rPr lang="en-GB" sz="1200" dirty="0" smtClean="0"/>
                        <a:t>5 </a:t>
                      </a:r>
                      <a:r>
                        <a:rPr lang="en-GB" sz="1200" dirty="0" err="1" smtClean="0"/>
                        <a:t>mins</a:t>
                      </a:r>
                      <a:endParaRPr lang="en-GB" sz="1200" dirty="0"/>
                    </a:p>
                  </a:txBody>
                  <a:tcPr/>
                </a:tc>
                <a:tc>
                  <a:txBody>
                    <a:bodyPr/>
                    <a:lstStyle/>
                    <a:p>
                      <a:r>
                        <a:rPr lang="en-GB" sz="1200" dirty="0" smtClean="0"/>
                        <a:t>Students discuss</a:t>
                      </a:r>
                      <a:r>
                        <a:rPr lang="en-GB" sz="1200" baseline="0" dirty="0" smtClean="0"/>
                        <a:t> what the features of the statue of Justice represent and what this tells us about law</a:t>
                      </a:r>
                      <a:endParaRPr lang="en-GB" sz="1200" dirty="0"/>
                    </a:p>
                  </a:txBody>
                  <a:tcPr/>
                </a:tc>
              </a:tr>
              <a:tr h="334694">
                <a:tc>
                  <a:txBody>
                    <a:bodyPr/>
                    <a:lstStyle/>
                    <a:p>
                      <a:r>
                        <a:rPr lang="en-GB" sz="1200" dirty="0" smtClean="0"/>
                        <a:t>5 </a:t>
                      </a:r>
                      <a:r>
                        <a:rPr lang="en-GB" sz="1200" dirty="0" err="1" smtClean="0"/>
                        <a:t>mins</a:t>
                      </a:r>
                      <a:endParaRPr lang="en-GB" sz="1200" dirty="0"/>
                    </a:p>
                  </a:txBody>
                  <a:tcPr/>
                </a:tc>
                <a:tc>
                  <a:txBody>
                    <a:bodyPr/>
                    <a:lstStyle/>
                    <a:p>
                      <a:r>
                        <a:rPr lang="en-GB" sz="1200" dirty="0" smtClean="0"/>
                        <a:t>Provide</a:t>
                      </a:r>
                      <a:r>
                        <a:rPr lang="en-GB" sz="1200" baseline="0" dirty="0" smtClean="0"/>
                        <a:t> word-fill for students. Talk through the answers using the slides</a:t>
                      </a:r>
                      <a:endParaRPr lang="en-GB" sz="1200" dirty="0"/>
                    </a:p>
                  </a:txBody>
                  <a:tcPr/>
                </a:tc>
              </a:tr>
              <a:tr h="832247">
                <a:tc>
                  <a:txBody>
                    <a:bodyPr/>
                    <a:lstStyle/>
                    <a:p>
                      <a:r>
                        <a:rPr lang="en-GB" sz="1200" dirty="0" smtClean="0"/>
                        <a:t>5 </a:t>
                      </a:r>
                      <a:r>
                        <a:rPr lang="en-GB" sz="1200" dirty="0" err="1" smtClean="0"/>
                        <a:t>mins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Split students into 6 groups </a:t>
                      </a:r>
                      <a:r>
                        <a:rPr lang="en-GB" sz="1200" baseline="0" dirty="0" smtClean="0"/>
                        <a:t>and give them a question card. Students have 5 minutes to discuss what they believe to be the answers to the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smtClean="0"/>
                        <a:t>Diff</a:t>
                      </a:r>
                      <a:r>
                        <a:rPr lang="en-GB" sz="1200" baseline="0" dirty="0" smtClean="0"/>
                        <a:t>: </a:t>
                      </a:r>
                      <a:r>
                        <a:rPr lang="en-GB" sz="1200" dirty="0" smtClean="0"/>
                        <a:t>Consider</a:t>
                      </a:r>
                      <a:r>
                        <a:rPr lang="en-GB" sz="1200" baseline="0" dirty="0" smtClean="0"/>
                        <a:t> how the groups are split. Give more able group ‘Dealing with crime’ and ‘Creating laws’ and the least able ‘the police’</a:t>
                      </a:r>
                      <a:endParaRPr lang="en-GB" sz="1200" dirty="0" smtClean="0"/>
                    </a:p>
                  </a:txBody>
                  <a:tcPr/>
                </a:tc>
              </a:tr>
              <a:tr h="577690">
                <a:tc>
                  <a:txBody>
                    <a:bodyPr/>
                    <a:lstStyle/>
                    <a:p>
                      <a:r>
                        <a:rPr lang="en-GB" sz="1200" dirty="0" smtClean="0"/>
                        <a:t>10 </a:t>
                      </a:r>
                      <a:r>
                        <a:rPr lang="en-GB" sz="1200" dirty="0" err="1" smtClean="0"/>
                        <a:t>mins</a:t>
                      </a:r>
                      <a:endParaRPr lang="en-GB" sz="1200" dirty="0"/>
                    </a:p>
                  </a:txBody>
                  <a:tcPr/>
                </a:tc>
                <a:tc>
                  <a:txBody>
                    <a:bodyPr/>
                    <a:lstStyle/>
                    <a:p>
                      <a:r>
                        <a:rPr lang="en-GB" sz="1200" baseline="0" dirty="0" smtClean="0"/>
                        <a:t>Display each set of questions on the board, ask the appropriate group to briefly provide their answers to the class before revealing the real answers on the board</a:t>
                      </a:r>
                      <a:endParaRPr lang="en-GB" sz="1200" dirty="0"/>
                    </a:p>
                  </a:txBody>
                  <a:tcPr/>
                </a:tc>
              </a:tr>
              <a:tr h="181254">
                <a:tc>
                  <a:txBody>
                    <a:bodyPr/>
                    <a:lstStyle/>
                    <a:p>
                      <a:r>
                        <a:rPr lang="en-GB" sz="1200" dirty="0" smtClean="0"/>
                        <a:t>5 </a:t>
                      </a:r>
                      <a:r>
                        <a:rPr lang="en-GB" sz="1200" dirty="0" err="1" smtClean="0"/>
                        <a:t>mins</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Tweet</a:t>
                      </a:r>
                      <a:r>
                        <a:rPr lang="en-GB" sz="1200" baseline="0" dirty="0" smtClean="0"/>
                        <a:t> </a:t>
                      </a:r>
                      <a:r>
                        <a:rPr lang="en-GB" sz="1200" dirty="0" smtClean="0"/>
                        <a:t>of the day: Students write a tweet</a:t>
                      </a:r>
                      <a:r>
                        <a:rPr lang="en-GB" sz="1200" baseline="0" dirty="0" smtClean="0"/>
                        <a:t> (no more than 140 characters, in their books) to summarise the lesson. This could be a key fact or question from the lesson</a:t>
                      </a:r>
                      <a:endParaRPr lang="en-GB" sz="1200" dirty="0" smtClean="0"/>
                    </a:p>
                  </a:txBody>
                  <a:tcPr/>
                </a:tc>
              </a:tr>
            </a:tbl>
          </a:graphicData>
        </a:graphic>
      </p:graphicFrame>
    </p:spTree>
    <p:extLst>
      <p:ext uri="{BB962C8B-B14F-4D97-AF65-F5344CB8AC3E}">
        <p14:creationId xmlns:p14="http://schemas.microsoft.com/office/powerpoint/2010/main" val="558515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2411413" y="1865784"/>
            <a:ext cx="1079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Types</a:t>
            </a:r>
          </a:p>
        </p:txBody>
      </p:sp>
      <p:sp>
        <p:nvSpPr>
          <p:cNvPr id="5" name="TextBox 2"/>
          <p:cNvSpPr txBox="1">
            <a:spLocks noChangeArrowheads="1"/>
          </p:cNvSpPr>
          <p:nvPr/>
        </p:nvSpPr>
        <p:spPr bwMode="auto">
          <a:xfrm>
            <a:off x="3613150" y="2840509"/>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2400" b="1" u="sng" dirty="0">
                <a:solidFill>
                  <a:srgbClr val="002060"/>
                </a:solidFill>
                <a:cs typeface="Arial" panose="020B0604020202020204" pitchFamily="34" charset="0"/>
              </a:rPr>
              <a:t>Crime in</a:t>
            </a:r>
            <a:r>
              <a:rPr lang="en-GB" altLang="en-US" sz="2400" b="1" u="sng" dirty="0" smtClean="0">
                <a:solidFill>
                  <a:srgbClr val="002060"/>
                </a:solidFill>
                <a:cs typeface="Arial" panose="020B0604020202020204" pitchFamily="34" charset="0"/>
              </a:rPr>
              <a:t> </a:t>
            </a:r>
            <a:r>
              <a:rPr lang="en-GB" altLang="en-US" sz="2400" b="1" u="sng" dirty="0" err="1" smtClean="0">
                <a:solidFill>
                  <a:srgbClr val="002060"/>
                </a:solidFill>
                <a:cs typeface="Arial" panose="020B0604020202020204" pitchFamily="34" charset="0"/>
              </a:rPr>
              <a:t>Wickford</a:t>
            </a:r>
            <a:endParaRPr lang="en-GB" altLang="en-US" sz="2400" b="1" u="sng" dirty="0">
              <a:solidFill>
                <a:srgbClr val="002060"/>
              </a:solidFill>
              <a:cs typeface="Arial" panose="020B0604020202020204" pitchFamily="34" charset="0"/>
            </a:endParaRPr>
          </a:p>
        </p:txBody>
      </p:sp>
      <p:sp>
        <p:nvSpPr>
          <p:cNvPr id="6" name="Oval 5"/>
          <p:cNvSpPr>
            <a:spLocks noChangeArrowheads="1"/>
          </p:cNvSpPr>
          <p:nvPr/>
        </p:nvSpPr>
        <p:spPr bwMode="auto">
          <a:xfrm>
            <a:off x="3635375" y="2657946"/>
            <a:ext cx="2087563" cy="1152525"/>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 name="TextBox 2"/>
          <p:cNvSpPr txBox="1">
            <a:spLocks noChangeArrowheads="1"/>
          </p:cNvSpPr>
          <p:nvPr/>
        </p:nvSpPr>
        <p:spPr bwMode="auto">
          <a:xfrm>
            <a:off x="5076825" y="1722909"/>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Times</a:t>
            </a:r>
          </a:p>
        </p:txBody>
      </p:sp>
      <p:sp>
        <p:nvSpPr>
          <p:cNvPr id="8" name="TextBox 2"/>
          <p:cNvSpPr txBox="1">
            <a:spLocks noChangeArrowheads="1"/>
          </p:cNvSpPr>
          <p:nvPr/>
        </p:nvSpPr>
        <p:spPr bwMode="auto">
          <a:xfrm>
            <a:off x="6338888" y="2542059"/>
            <a:ext cx="1614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Places</a:t>
            </a:r>
          </a:p>
        </p:txBody>
      </p:sp>
      <p:sp>
        <p:nvSpPr>
          <p:cNvPr id="9" name="TextBox 2"/>
          <p:cNvSpPr txBox="1">
            <a:spLocks noChangeArrowheads="1"/>
          </p:cNvSpPr>
          <p:nvPr/>
        </p:nvSpPr>
        <p:spPr bwMode="auto">
          <a:xfrm>
            <a:off x="1752600" y="3653309"/>
            <a:ext cx="16557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Who commits crime?</a:t>
            </a:r>
          </a:p>
        </p:txBody>
      </p:sp>
      <p:sp>
        <p:nvSpPr>
          <p:cNvPr id="10" name="TextBox 2"/>
          <p:cNvSpPr txBox="1">
            <a:spLocks noChangeArrowheads="1"/>
          </p:cNvSpPr>
          <p:nvPr/>
        </p:nvSpPr>
        <p:spPr bwMode="auto">
          <a:xfrm>
            <a:off x="3821113" y="4567709"/>
            <a:ext cx="16144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Going up or down?</a:t>
            </a:r>
          </a:p>
        </p:txBody>
      </p:sp>
      <p:sp>
        <p:nvSpPr>
          <p:cNvPr id="11" name="TextBox 2"/>
          <p:cNvSpPr txBox="1">
            <a:spLocks noChangeArrowheads="1"/>
          </p:cNvSpPr>
          <p:nvPr/>
        </p:nvSpPr>
        <p:spPr bwMode="auto">
          <a:xfrm>
            <a:off x="6194425" y="4004146"/>
            <a:ext cx="16144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GB" altLang="en-US" sz="2400" b="1">
                <a:solidFill>
                  <a:srgbClr val="002060"/>
                </a:solidFill>
                <a:cs typeface="Arial" panose="020B0604020202020204" pitchFamily="34" charset="0"/>
              </a:rPr>
              <a:t>How do we hear about it?</a:t>
            </a:r>
          </a:p>
        </p:txBody>
      </p:sp>
      <p:sp>
        <p:nvSpPr>
          <p:cNvPr id="12" name="Oval 14"/>
          <p:cNvSpPr>
            <a:spLocks noChangeArrowheads="1"/>
          </p:cNvSpPr>
          <p:nvPr/>
        </p:nvSpPr>
        <p:spPr bwMode="auto">
          <a:xfrm>
            <a:off x="2290763" y="1832446"/>
            <a:ext cx="1368425" cy="576263"/>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Oval 15"/>
          <p:cNvSpPr>
            <a:spLocks noChangeArrowheads="1"/>
          </p:cNvSpPr>
          <p:nvPr/>
        </p:nvSpPr>
        <p:spPr bwMode="auto">
          <a:xfrm>
            <a:off x="4787900" y="1649884"/>
            <a:ext cx="1584325" cy="576262"/>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Oval 16"/>
          <p:cNvSpPr>
            <a:spLocks noChangeArrowheads="1"/>
          </p:cNvSpPr>
          <p:nvPr/>
        </p:nvSpPr>
        <p:spPr bwMode="auto">
          <a:xfrm>
            <a:off x="6300788" y="2442046"/>
            <a:ext cx="1223962" cy="6477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Oval 17"/>
          <p:cNvSpPr>
            <a:spLocks noChangeArrowheads="1"/>
          </p:cNvSpPr>
          <p:nvPr/>
        </p:nvSpPr>
        <p:spPr bwMode="auto">
          <a:xfrm>
            <a:off x="5867400" y="3881909"/>
            <a:ext cx="2087563" cy="144145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 name="Oval 18"/>
          <p:cNvSpPr>
            <a:spLocks noChangeArrowheads="1"/>
          </p:cNvSpPr>
          <p:nvPr/>
        </p:nvSpPr>
        <p:spPr bwMode="auto">
          <a:xfrm>
            <a:off x="3541713" y="4480396"/>
            <a:ext cx="2087562" cy="1008063"/>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 name="Oval 19"/>
          <p:cNvSpPr>
            <a:spLocks noChangeArrowheads="1"/>
          </p:cNvSpPr>
          <p:nvPr/>
        </p:nvSpPr>
        <p:spPr bwMode="auto">
          <a:xfrm>
            <a:off x="1403350" y="3523134"/>
            <a:ext cx="2087563" cy="144145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 name="Line 21"/>
          <p:cNvSpPr>
            <a:spLocks noChangeShapeType="1"/>
          </p:cNvSpPr>
          <p:nvPr/>
        </p:nvSpPr>
        <p:spPr bwMode="auto">
          <a:xfrm>
            <a:off x="3563938" y="2370609"/>
            <a:ext cx="431800"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 name="Line 22"/>
          <p:cNvSpPr>
            <a:spLocks noChangeShapeType="1"/>
          </p:cNvSpPr>
          <p:nvPr/>
        </p:nvSpPr>
        <p:spPr bwMode="auto">
          <a:xfrm flipV="1">
            <a:off x="1692275" y="2081684"/>
            <a:ext cx="574675" cy="730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23"/>
          <p:cNvSpPr>
            <a:spLocks noChangeShapeType="1"/>
          </p:cNvSpPr>
          <p:nvPr/>
        </p:nvSpPr>
        <p:spPr bwMode="auto">
          <a:xfrm>
            <a:off x="2628900" y="1327621"/>
            <a:ext cx="214313" cy="504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Line 24"/>
          <p:cNvSpPr>
            <a:spLocks noChangeShapeType="1"/>
          </p:cNvSpPr>
          <p:nvPr/>
        </p:nvSpPr>
        <p:spPr bwMode="auto">
          <a:xfrm flipH="1">
            <a:off x="3490913" y="1507009"/>
            <a:ext cx="360362"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Line 25"/>
          <p:cNvSpPr>
            <a:spLocks noChangeShapeType="1"/>
          </p:cNvSpPr>
          <p:nvPr/>
        </p:nvSpPr>
        <p:spPr bwMode="auto">
          <a:xfrm flipV="1">
            <a:off x="3419475" y="3594571"/>
            <a:ext cx="360363" cy="3603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26"/>
          <p:cNvSpPr>
            <a:spLocks noChangeShapeType="1"/>
          </p:cNvSpPr>
          <p:nvPr/>
        </p:nvSpPr>
        <p:spPr bwMode="auto">
          <a:xfrm flipV="1">
            <a:off x="1187450" y="4747096"/>
            <a:ext cx="504825" cy="5762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 name="Line 27"/>
          <p:cNvSpPr>
            <a:spLocks noChangeShapeType="1"/>
          </p:cNvSpPr>
          <p:nvPr/>
        </p:nvSpPr>
        <p:spPr bwMode="auto">
          <a:xfrm>
            <a:off x="827088" y="4026371"/>
            <a:ext cx="576262"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28"/>
          <p:cNvSpPr>
            <a:spLocks noChangeShapeType="1"/>
          </p:cNvSpPr>
          <p:nvPr/>
        </p:nvSpPr>
        <p:spPr bwMode="auto">
          <a:xfrm flipV="1">
            <a:off x="4572000" y="3810471"/>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Line 29"/>
          <p:cNvSpPr>
            <a:spLocks noChangeShapeType="1"/>
          </p:cNvSpPr>
          <p:nvPr/>
        </p:nvSpPr>
        <p:spPr bwMode="auto">
          <a:xfrm flipH="1" flipV="1">
            <a:off x="2413000" y="4962996"/>
            <a:ext cx="71438" cy="7191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30"/>
          <p:cNvSpPr>
            <a:spLocks noChangeShapeType="1"/>
          </p:cNvSpPr>
          <p:nvPr/>
        </p:nvSpPr>
        <p:spPr bwMode="auto">
          <a:xfrm flipV="1">
            <a:off x="3203575" y="5250334"/>
            <a:ext cx="431800" cy="504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31"/>
          <p:cNvSpPr>
            <a:spLocks noChangeShapeType="1"/>
          </p:cNvSpPr>
          <p:nvPr/>
        </p:nvSpPr>
        <p:spPr bwMode="auto">
          <a:xfrm flipH="1" flipV="1">
            <a:off x="4572000" y="5517034"/>
            <a:ext cx="215900" cy="5762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32"/>
          <p:cNvSpPr>
            <a:spLocks noChangeShapeType="1"/>
          </p:cNvSpPr>
          <p:nvPr/>
        </p:nvSpPr>
        <p:spPr bwMode="auto">
          <a:xfrm flipH="1" flipV="1">
            <a:off x="5364163" y="5323359"/>
            <a:ext cx="431800" cy="5746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33"/>
          <p:cNvSpPr>
            <a:spLocks noChangeShapeType="1"/>
          </p:cNvSpPr>
          <p:nvPr/>
        </p:nvSpPr>
        <p:spPr bwMode="auto">
          <a:xfrm flipH="1" flipV="1">
            <a:off x="5580063" y="3594571"/>
            <a:ext cx="504825"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Line 34"/>
          <p:cNvSpPr>
            <a:spLocks noChangeShapeType="1"/>
          </p:cNvSpPr>
          <p:nvPr/>
        </p:nvSpPr>
        <p:spPr bwMode="auto">
          <a:xfrm flipH="1" flipV="1">
            <a:off x="6372225" y="5250334"/>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35"/>
          <p:cNvSpPr>
            <a:spLocks noChangeShapeType="1"/>
          </p:cNvSpPr>
          <p:nvPr/>
        </p:nvSpPr>
        <p:spPr bwMode="auto">
          <a:xfrm flipH="1" flipV="1">
            <a:off x="7667625" y="5105871"/>
            <a:ext cx="576263" cy="4333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Line 36"/>
          <p:cNvSpPr>
            <a:spLocks noChangeShapeType="1"/>
          </p:cNvSpPr>
          <p:nvPr/>
        </p:nvSpPr>
        <p:spPr bwMode="auto">
          <a:xfrm flipH="1">
            <a:off x="7885113" y="4026371"/>
            <a:ext cx="574675"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37"/>
          <p:cNvSpPr>
            <a:spLocks noChangeShapeType="1"/>
          </p:cNvSpPr>
          <p:nvPr/>
        </p:nvSpPr>
        <p:spPr bwMode="auto">
          <a:xfrm flipH="1">
            <a:off x="4932363" y="2226146"/>
            <a:ext cx="360362" cy="431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38"/>
          <p:cNvSpPr>
            <a:spLocks noChangeShapeType="1"/>
          </p:cNvSpPr>
          <p:nvPr/>
        </p:nvSpPr>
        <p:spPr bwMode="auto">
          <a:xfrm flipH="1">
            <a:off x="5651500" y="2802409"/>
            <a:ext cx="576263" cy="1444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39"/>
          <p:cNvSpPr>
            <a:spLocks noChangeShapeType="1"/>
          </p:cNvSpPr>
          <p:nvPr/>
        </p:nvSpPr>
        <p:spPr bwMode="auto">
          <a:xfrm flipH="1" flipV="1">
            <a:off x="7308850" y="3018309"/>
            <a:ext cx="576263" cy="360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40"/>
          <p:cNvSpPr>
            <a:spLocks noChangeShapeType="1"/>
          </p:cNvSpPr>
          <p:nvPr/>
        </p:nvSpPr>
        <p:spPr bwMode="auto">
          <a:xfrm flipH="1">
            <a:off x="7524750" y="2657946"/>
            <a:ext cx="647700" cy="730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41"/>
          <p:cNvSpPr>
            <a:spLocks noChangeShapeType="1"/>
          </p:cNvSpPr>
          <p:nvPr/>
        </p:nvSpPr>
        <p:spPr bwMode="auto">
          <a:xfrm flipH="1">
            <a:off x="7019925" y="2081684"/>
            <a:ext cx="504825" cy="361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Line 42"/>
          <p:cNvSpPr>
            <a:spLocks noChangeShapeType="1"/>
          </p:cNvSpPr>
          <p:nvPr/>
        </p:nvSpPr>
        <p:spPr bwMode="auto">
          <a:xfrm flipH="1">
            <a:off x="6345238" y="1507009"/>
            <a:ext cx="504825" cy="3619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Line 43"/>
          <p:cNvSpPr>
            <a:spLocks noChangeShapeType="1"/>
          </p:cNvSpPr>
          <p:nvPr/>
        </p:nvSpPr>
        <p:spPr bwMode="auto">
          <a:xfrm>
            <a:off x="4859338" y="1362546"/>
            <a:ext cx="360362"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44"/>
          <p:cNvSpPr>
            <a:spLocks noChangeShapeType="1"/>
          </p:cNvSpPr>
          <p:nvPr/>
        </p:nvSpPr>
        <p:spPr bwMode="auto">
          <a:xfrm flipH="1">
            <a:off x="5795963" y="1362546"/>
            <a:ext cx="215900" cy="2889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44" name="Picture 4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45" name="Rectangle 44"/>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40247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5200621" y="86277"/>
            <a:ext cx="406348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Ground Rules</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7" name="Rectangle 6"/>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Line 6"/>
          <p:cNvSpPr>
            <a:spLocks noChangeShapeType="1"/>
          </p:cNvSpPr>
          <p:nvPr/>
        </p:nvSpPr>
        <p:spPr bwMode="auto">
          <a:xfrm>
            <a:off x="360363" y="2924175"/>
            <a:ext cx="8532812" cy="0"/>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TextBox 2"/>
          <p:cNvSpPr txBox="1">
            <a:spLocks noChangeArrowheads="1"/>
          </p:cNvSpPr>
          <p:nvPr/>
        </p:nvSpPr>
        <p:spPr bwMode="auto">
          <a:xfrm>
            <a:off x="322263" y="2924175"/>
            <a:ext cx="1728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Less serious</a:t>
            </a:r>
          </a:p>
        </p:txBody>
      </p:sp>
      <p:sp>
        <p:nvSpPr>
          <p:cNvPr id="15" name="TextBox 2"/>
          <p:cNvSpPr txBox="1">
            <a:spLocks noChangeArrowheads="1"/>
          </p:cNvSpPr>
          <p:nvPr/>
        </p:nvSpPr>
        <p:spPr bwMode="auto">
          <a:xfrm>
            <a:off x="6877050" y="2936875"/>
            <a:ext cx="2305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Extremely serious</a:t>
            </a:r>
          </a:p>
        </p:txBody>
      </p:sp>
      <p:sp>
        <p:nvSpPr>
          <p:cNvPr id="16" name="TextBox 2"/>
          <p:cNvSpPr txBox="1">
            <a:spLocks noChangeArrowheads="1"/>
          </p:cNvSpPr>
          <p:nvPr/>
        </p:nvSpPr>
        <p:spPr bwMode="auto">
          <a:xfrm>
            <a:off x="3597275" y="2924175"/>
            <a:ext cx="1728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Fairly serious</a:t>
            </a:r>
          </a:p>
        </p:txBody>
      </p:sp>
      <p:sp>
        <p:nvSpPr>
          <p:cNvPr id="17" name="Text Box 14"/>
          <p:cNvSpPr txBox="1">
            <a:spLocks noChangeArrowheads="1"/>
          </p:cNvSpPr>
          <p:nvPr/>
        </p:nvSpPr>
        <p:spPr bwMode="auto">
          <a:xfrm>
            <a:off x="323850" y="5010150"/>
            <a:ext cx="2087563"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b="1" u="sng">
                <a:solidFill>
                  <a:srgbClr val="000066"/>
                </a:solidFill>
              </a:rPr>
              <a:t>Classification</a:t>
            </a:r>
          </a:p>
          <a:p>
            <a:pPr>
              <a:spcBef>
                <a:spcPct val="50000"/>
              </a:spcBef>
            </a:pPr>
            <a:r>
              <a:rPr lang="en-GB" altLang="en-US" sz="1600" b="1">
                <a:solidFill>
                  <a:srgbClr val="000066"/>
                </a:solidFill>
              </a:rPr>
              <a:t>Property</a:t>
            </a:r>
          </a:p>
          <a:p>
            <a:pPr>
              <a:spcBef>
                <a:spcPct val="50000"/>
              </a:spcBef>
            </a:pPr>
            <a:r>
              <a:rPr lang="en-GB" altLang="en-US" sz="1600" b="1">
                <a:solidFill>
                  <a:srgbClr val="000066"/>
                </a:solidFill>
              </a:rPr>
              <a:t>Vehicle</a:t>
            </a:r>
          </a:p>
          <a:p>
            <a:pPr>
              <a:spcBef>
                <a:spcPct val="50000"/>
              </a:spcBef>
            </a:pPr>
            <a:r>
              <a:rPr lang="en-GB" altLang="en-US" sz="1600" b="1">
                <a:solidFill>
                  <a:srgbClr val="000066"/>
                </a:solidFill>
              </a:rPr>
              <a:t>Against the person</a:t>
            </a:r>
          </a:p>
          <a:p>
            <a:pPr>
              <a:spcBef>
                <a:spcPct val="50000"/>
              </a:spcBef>
            </a:pPr>
            <a:r>
              <a:rPr lang="en-GB" altLang="en-US" sz="1600" b="1">
                <a:solidFill>
                  <a:srgbClr val="000066"/>
                </a:solidFill>
              </a:rPr>
              <a:t>Other</a:t>
            </a:r>
          </a:p>
        </p:txBody>
      </p:sp>
      <p:sp>
        <p:nvSpPr>
          <p:cNvPr id="18" name="Rectangle 16"/>
          <p:cNvSpPr>
            <a:spLocks noChangeArrowheads="1"/>
          </p:cNvSpPr>
          <p:nvPr/>
        </p:nvSpPr>
        <p:spPr bwMode="auto">
          <a:xfrm>
            <a:off x="130175" y="5770563"/>
            <a:ext cx="250825" cy="288925"/>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Rectangle 17"/>
          <p:cNvSpPr>
            <a:spLocks noChangeArrowheads="1"/>
          </p:cNvSpPr>
          <p:nvPr/>
        </p:nvSpPr>
        <p:spPr bwMode="auto">
          <a:xfrm>
            <a:off x="131763" y="6140450"/>
            <a:ext cx="250825" cy="28892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 name="Rectangle 18"/>
          <p:cNvSpPr>
            <a:spLocks noChangeArrowheads="1"/>
          </p:cNvSpPr>
          <p:nvPr/>
        </p:nvSpPr>
        <p:spPr bwMode="auto">
          <a:xfrm>
            <a:off x="122238" y="6475413"/>
            <a:ext cx="250825" cy="288925"/>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 name="TextBox 2"/>
          <p:cNvSpPr txBox="1">
            <a:spLocks noChangeArrowheads="1"/>
          </p:cNvSpPr>
          <p:nvPr/>
        </p:nvSpPr>
        <p:spPr bwMode="auto">
          <a:xfrm>
            <a:off x="5292725" y="1268413"/>
            <a:ext cx="1511300" cy="6191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Vandalism of property</a:t>
            </a:r>
          </a:p>
        </p:txBody>
      </p:sp>
      <p:sp>
        <p:nvSpPr>
          <p:cNvPr id="22" name="TextBox 2"/>
          <p:cNvSpPr txBox="1">
            <a:spLocks noChangeArrowheads="1"/>
          </p:cNvSpPr>
          <p:nvPr/>
        </p:nvSpPr>
        <p:spPr bwMode="auto">
          <a:xfrm>
            <a:off x="2411413" y="3800475"/>
            <a:ext cx="1079500" cy="3651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Graffiti</a:t>
            </a:r>
          </a:p>
        </p:txBody>
      </p:sp>
      <p:sp>
        <p:nvSpPr>
          <p:cNvPr id="23" name="TextBox 2"/>
          <p:cNvSpPr txBox="1">
            <a:spLocks noChangeArrowheads="1"/>
          </p:cNvSpPr>
          <p:nvPr/>
        </p:nvSpPr>
        <p:spPr bwMode="auto">
          <a:xfrm>
            <a:off x="4716463" y="4581525"/>
            <a:ext cx="1079500" cy="854075"/>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altLang="en-US" sz="1600" b="1">
                <a:solidFill>
                  <a:srgbClr val="002060"/>
                </a:solidFill>
                <a:cs typeface="Arial" panose="020B0604020202020204" pitchFamily="34" charset="0"/>
              </a:rPr>
              <a:t>Theft of motor vehicle</a:t>
            </a:r>
          </a:p>
        </p:txBody>
      </p:sp>
      <p:sp>
        <p:nvSpPr>
          <p:cNvPr id="24" name="Rectangle 15"/>
          <p:cNvSpPr>
            <a:spLocks noChangeArrowheads="1"/>
          </p:cNvSpPr>
          <p:nvPr/>
        </p:nvSpPr>
        <p:spPr bwMode="auto">
          <a:xfrm>
            <a:off x="128588" y="5434013"/>
            <a:ext cx="250825" cy="28892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322263" y="1124744"/>
            <a:ext cx="4681785" cy="1477328"/>
          </a:xfrm>
          <a:prstGeom prst="rect">
            <a:avLst/>
          </a:prstGeom>
          <a:noFill/>
        </p:spPr>
        <p:txBody>
          <a:bodyPr wrap="square" rtlCol="0">
            <a:spAutoFit/>
          </a:bodyPr>
          <a:lstStyle/>
          <a:p>
            <a:r>
              <a:rPr lang="en-GB" dirty="0" smtClean="0">
                <a:solidFill>
                  <a:schemeClr val="tx2"/>
                </a:solidFill>
              </a:rPr>
              <a:t>Place the list of crimes provided onto a continuum to show the severity of the crimes</a:t>
            </a:r>
          </a:p>
          <a:p>
            <a:r>
              <a:rPr lang="en-GB" dirty="0" smtClean="0">
                <a:solidFill>
                  <a:schemeClr val="tx2"/>
                </a:solidFill>
              </a:rPr>
              <a:t>Extension: add a key to show whether it is a crime against property, person or a vehicle crime</a:t>
            </a:r>
            <a:endParaRPr lang="en-GB" dirty="0">
              <a:solidFill>
                <a:schemeClr val="tx2"/>
              </a:solidFill>
            </a:endParaRPr>
          </a:p>
        </p:txBody>
      </p:sp>
      <p:pic>
        <p:nvPicPr>
          <p:cNvPr id="25" name="Picture 24"/>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26" name="Rectangle 25"/>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66072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58" name="Group 242"/>
          <p:cNvGraphicFramePr>
            <a:graphicFrameLocks noGrp="1"/>
          </p:cNvGraphicFramePr>
          <p:nvPr/>
        </p:nvGraphicFramePr>
        <p:xfrm>
          <a:off x="107950" y="58738"/>
          <a:ext cx="8785225" cy="3185160"/>
        </p:xfrm>
        <a:graphic>
          <a:graphicData uri="http://schemas.openxmlformats.org/drawingml/2006/table">
            <a:tbl>
              <a:tblPr/>
              <a:tblGrid>
                <a:gridCol w="1098550"/>
                <a:gridCol w="1098550"/>
                <a:gridCol w="1096963"/>
                <a:gridCol w="1098550"/>
                <a:gridCol w="1098550"/>
                <a:gridCol w="1098550"/>
                <a:gridCol w="1096962"/>
                <a:gridCol w="1098550"/>
              </a:tblGrid>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Burglary (of a house or flat)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Bullying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Vandalism of property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Graffiti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Littering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of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from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Making fake bank notes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Speeding in a car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Double-yellow parking</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Murder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Racial abuse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Terrorism</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Carrying a knife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Drink driving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Armed bank robbery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Mugging (robbery with force against the person)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Selling counterfeit (fake) goods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Fly tipping (dumping unwanted things, eg a sofa)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Assault (hitting or kicking someone)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Stealing and using someone else’s credit card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Watching TV without a licence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without violence (eg a wallet, phone or from a shop)</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Domestic violence (beating your partner)</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059" name="Group 243"/>
          <p:cNvGraphicFramePr>
            <a:graphicFrameLocks noGrp="1"/>
          </p:cNvGraphicFramePr>
          <p:nvPr/>
        </p:nvGraphicFramePr>
        <p:xfrm>
          <a:off x="107950" y="3603625"/>
          <a:ext cx="8785225" cy="3185160"/>
        </p:xfrm>
        <a:graphic>
          <a:graphicData uri="http://schemas.openxmlformats.org/drawingml/2006/table">
            <a:tbl>
              <a:tblPr/>
              <a:tblGrid>
                <a:gridCol w="1098550"/>
                <a:gridCol w="1098550"/>
                <a:gridCol w="1096963"/>
                <a:gridCol w="1098550"/>
                <a:gridCol w="1098550"/>
                <a:gridCol w="1098550"/>
                <a:gridCol w="1096962"/>
                <a:gridCol w="1098550"/>
              </a:tblGrid>
              <a:tr h="5048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Burglary (of a house or flat)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Bullying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Vandalism of property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Graffiti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Littering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of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a:t>
                      </a:r>
                      <a:r>
                        <a:rPr kumimoji="0" lang="en-GB" altLang="en-US" sz="1000" b="1" i="1" u="none" strike="noStrike" cap="none" normalizeH="0" baseline="0" smtClean="0">
                          <a:ln>
                            <a:noFill/>
                          </a:ln>
                          <a:solidFill>
                            <a:schemeClr val="tx1"/>
                          </a:solidFill>
                          <a:effectLst/>
                          <a:latin typeface="Arial" panose="020B0604020202020204" pitchFamily="34" charset="0"/>
                        </a:rPr>
                        <a:t>from </a:t>
                      </a:r>
                      <a:r>
                        <a:rPr kumimoji="0" lang="en-GB" altLang="en-US" sz="1000" b="1" i="0" u="none" strike="noStrike" cap="none" normalizeH="0" baseline="0" smtClean="0">
                          <a:ln>
                            <a:noFill/>
                          </a:ln>
                          <a:solidFill>
                            <a:schemeClr val="tx1"/>
                          </a:solidFill>
                          <a:effectLst/>
                          <a:latin typeface="Arial" panose="020B0604020202020204" pitchFamily="34" charset="0"/>
                        </a:rPr>
                        <a:t>motor vehicle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Making fake bank notes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Speeding in a car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Double-yellow parking</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Murder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Racial abuse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Terrorism</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Carrying a knife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Drink driving</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Armed bank robbery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Mugging (robbery with force against the person)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Selling counterfeit (fake) goods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Fly tipping (dumping unwanted things, eg a sofa)</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Assault (hitting or kicking someone)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Stealing and using someone else’s credit card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Watching TV without a licence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Theft without violence (eg a wallet, phone or from a shop)</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GB" altLang="en-US" sz="1000" b="1" i="0" u="none" strike="noStrike" cap="none" normalizeH="0" baseline="0" smtClean="0">
                          <a:ln>
                            <a:noFill/>
                          </a:ln>
                          <a:solidFill>
                            <a:schemeClr val="tx1"/>
                          </a:solidFill>
                          <a:effectLst/>
                          <a:latin typeface="Arial" panose="020B0604020202020204" pitchFamily="34" charset="0"/>
                        </a:rPr>
                        <a:t>Domestic violence (beating your partner)</a:t>
                      </a:r>
                    </a:p>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0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58863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6400" y="1149024"/>
            <a:ext cx="8342064" cy="830997"/>
          </a:xfrm>
          <a:prstGeom prst="rect">
            <a:avLst/>
          </a:prstGeom>
          <a:noFill/>
        </p:spPr>
        <p:txBody>
          <a:bodyPr wrap="square" rtlCol="0">
            <a:spAutoFit/>
          </a:bodyPr>
          <a:lstStyle/>
          <a:p>
            <a:pPr algn="ctr"/>
            <a:r>
              <a:rPr lang="en-GB" sz="2400" dirty="0" smtClean="0">
                <a:solidFill>
                  <a:schemeClr val="tx2"/>
                </a:solidFill>
              </a:rPr>
              <a:t>The statue of Lady Justice can often be found outside Courthouses around the world</a:t>
            </a:r>
            <a:endParaRPr lang="en-GB" sz="2400" dirty="0">
              <a:solidFill>
                <a:schemeClr val="tx2"/>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2276872"/>
            <a:ext cx="2540000" cy="4127500"/>
          </a:xfrm>
          <a:prstGeom prst="rect">
            <a:avLst/>
          </a:prstGeom>
        </p:spPr>
      </p:pic>
      <p:sp>
        <p:nvSpPr>
          <p:cNvPr id="13" name="TextBox 12"/>
          <p:cNvSpPr txBox="1"/>
          <p:nvPr/>
        </p:nvSpPr>
        <p:spPr>
          <a:xfrm>
            <a:off x="323528" y="2276872"/>
            <a:ext cx="5472608" cy="3693319"/>
          </a:xfrm>
          <a:prstGeom prst="rect">
            <a:avLst/>
          </a:prstGeom>
          <a:noFill/>
        </p:spPr>
        <p:txBody>
          <a:bodyPr wrap="square" rtlCol="0">
            <a:spAutoFit/>
          </a:bodyPr>
          <a:lstStyle/>
          <a:p>
            <a:r>
              <a:rPr lang="en-GB" b="1" dirty="0" smtClean="0">
                <a:solidFill>
                  <a:schemeClr val="tx2"/>
                </a:solidFill>
              </a:rPr>
              <a:t>Why is she blindfolded?</a:t>
            </a:r>
          </a:p>
          <a:p>
            <a:endParaRPr lang="en-GB" dirty="0" smtClean="0">
              <a:solidFill>
                <a:schemeClr val="tx2"/>
              </a:solidFill>
            </a:endParaRPr>
          </a:p>
          <a:p>
            <a:endParaRPr lang="en-GB" dirty="0">
              <a:solidFill>
                <a:schemeClr val="tx2"/>
              </a:solidFill>
            </a:endParaRPr>
          </a:p>
          <a:p>
            <a:r>
              <a:rPr lang="en-GB" b="1" dirty="0" smtClean="0">
                <a:solidFill>
                  <a:schemeClr val="tx2"/>
                </a:solidFill>
              </a:rPr>
              <a:t>Why is she holding scales?</a:t>
            </a:r>
          </a:p>
          <a:p>
            <a:endParaRPr lang="en-GB" b="1" dirty="0" smtClean="0">
              <a:solidFill>
                <a:schemeClr val="tx2"/>
              </a:solidFill>
            </a:endParaRPr>
          </a:p>
          <a:p>
            <a:endParaRPr lang="en-GB" b="1" dirty="0">
              <a:solidFill>
                <a:schemeClr val="tx2"/>
              </a:solidFill>
            </a:endParaRPr>
          </a:p>
          <a:p>
            <a:r>
              <a:rPr lang="en-GB" b="1" dirty="0" smtClean="0">
                <a:solidFill>
                  <a:schemeClr val="tx2"/>
                </a:solidFill>
              </a:rPr>
              <a:t>Why is she holding a double-edged sword?</a:t>
            </a:r>
          </a:p>
          <a:p>
            <a:endParaRPr lang="en-GB" b="1" dirty="0" smtClean="0">
              <a:solidFill>
                <a:schemeClr val="tx2"/>
              </a:solidFill>
            </a:endParaRPr>
          </a:p>
          <a:p>
            <a:endParaRPr lang="en-GB" b="1" dirty="0">
              <a:solidFill>
                <a:schemeClr val="tx2"/>
              </a:solidFill>
            </a:endParaRPr>
          </a:p>
          <a:p>
            <a:r>
              <a:rPr lang="en-GB" b="1" dirty="0" smtClean="0">
                <a:solidFill>
                  <a:schemeClr val="tx2"/>
                </a:solidFill>
              </a:rPr>
              <a:t>Which way does she face and why? Towards the courthouse or outwards from the courthouse?</a:t>
            </a:r>
          </a:p>
          <a:p>
            <a:endParaRPr lang="en-GB" dirty="0" smtClean="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3426445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6400" y="1149024"/>
            <a:ext cx="8342064" cy="830997"/>
          </a:xfrm>
          <a:prstGeom prst="rect">
            <a:avLst/>
          </a:prstGeom>
          <a:noFill/>
        </p:spPr>
        <p:txBody>
          <a:bodyPr wrap="square" rtlCol="0">
            <a:spAutoFit/>
          </a:bodyPr>
          <a:lstStyle/>
          <a:p>
            <a:pPr algn="ctr"/>
            <a:r>
              <a:rPr lang="en-GB" sz="2400" dirty="0" smtClean="0">
                <a:solidFill>
                  <a:schemeClr val="tx2"/>
                </a:solidFill>
              </a:rPr>
              <a:t>The statue of Lady Justice can often be found outside Courthouses around the world</a:t>
            </a:r>
            <a:endParaRPr lang="en-GB" sz="2400" dirty="0">
              <a:solidFill>
                <a:schemeClr val="tx2"/>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2276872"/>
            <a:ext cx="2540000" cy="4127500"/>
          </a:xfrm>
          <a:prstGeom prst="rect">
            <a:avLst/>
          </a:prstGeom>
        </p:spPr>
      </p:pic>
      <p:sp>
        <p:nvSpPr>
          <p:cNvPr id="11" name="TextBox 10"/>
          <p:cNvSpPr txBox="1"/>
          <p:nvPr/>
        </p:nvSpPr>
        <p:spPr>
          <a:xfrm>
            <a:off x="323528" y="2276872"/>
            <a:ext cx="5472608" cy="4801315"/>
          </a:xfrm>
          <a:prstGeom prst="rect">
            <a:avLst/>
          </a:prstGeom>
          <a:noFill/>
        </p:spPr>
        <p:txBody>
          <a:bodyPr wrap="square" rtlCol="0">
            <a:spAutoFit/>
          </a:bodyPr>
          <a:lstStyle/>
          <a:p>
            <a:r>
              <a:rPr lang="en-GB" b="1" dirty="0" smtClean="0">
                <a:solidFill>
                  <a:schemeClr val="tx2"/>
                </a:solidFill>
              </a:rPr>
              <a:t>Why is she blindfolded?</a:t>
            </a:r>
          </a:p>
          <a:p>
            <a:r>
              <a:rPr lang="en-GB" dirty="0" smtClean="0">
                <a:solidFill>
                  <a:schemeClr val="tx2"/>
                </a:solidFill>
              </a:rPr>
              <a:t>Because justice is blind. You should get a fair trial regardless of what your gender/sex/race/wealth</a:t>
            </a:r>
          </a:p>
          <a:p>
            <a:endParaRPr lang="en-GB" b="1" dirty="0" smtClean="0">
              <a:solidFill>
                <a:schemeClr val="tx2"/>
              </a:solidFill>
            </a:endParaRPr>
          </a:p>
          <a:p>
            <a:r>
              <a:rPr lang="en-GB" b="1" dirty="0" smtClean="0">
                <a:solidFill>
                  <a:schemeClr val="tx2"/>
                </a:solidFill>
              </a:rPr>
              <a:t>Why is she holding scales?</a:t>
            </a:r>
          </a:p>
          <a:p>
            <a:r>
              <a:rPr lang="en-GB" dirty="0" smtClean="0">
                <a:solidFill>
                  <a:schemeClr val="tx2"/>
                </a:solidFill>
              </a:rPr>
              <a:t>The scales represent balance and fairness and are used to measure strengths of support and opposition</a:t>
            </a:r>
          </a:p>
          <a:p>
            <a:endParaRPr lang="en-GB" b="1" dirty="0" smtClean="0">
              <a:solidFill>
                <a:schemeClr val="tx2"/>
              </a:solidFill>
            </a:endParaRPr>
          </a:p>
          <a:p>
            <a:r>
              <a:rPr lang="en-GB" b="1" dirty="0" smtClean="0">
                <a:solidFill>
                  <a:schemeClr val="tx2"/>
                </a:solidFill>
              </a:rPr>
              <a:t>Why is she holding a double-edged sword?</a:t>
            </a:r>
          </a:p>
          <a:p>
            <a:r>
              <a:rPr lang="en-GB" dirty="0" smtClean="0">
                <a:solidFill>
                  <a:schemeClr val="tx2"/>
                </a:solidFill>
              </a:rPr>
              <a:t>The sword shows the power of reason and justice and is double edged so it can be used for or against any party</a:t>
            </a:r>
          </a:p>
          <a:p>
            <a:endParaRPr lang="en-GB" b="1" dirty="0" smtClean="0">
              <a:solidFill>
                <a:schemeClr val="tx2"/>
              </a:solidFill>
            </a:endParaRPr>
          </a:p>
          <a:p>
            <a:r>
              <a:rPr lang="en-GB" b="1" dirty="0" smtClean="0">
                <a:solidFill>
                  <a:schemeClr val="tx2"/>
                </a:solidFill>
              </a:rPr>
              <a:t>Which way does she face and why? Towards the courthouse or outwards from the courthouse?</a:t>
            </a:r>
          </a:p>
          <a:p>
            <a:r>
              <a:rPr lang="en-GB" dirty="0" smtClean="0">
                <a:solidFill>
                  <a:schemeClr val="tx2"/>
                </a:solidFill>
              </a:rPr>
              <a:t>Justice should always face the city she is protecting. Justice is on the side of the people</a:t>
            </a:r>
            <a:endParaRPr lang="en-GB" dirty="0">
              <a:solidFill>
                <a:schemeClr val="tx2"/>
              </a:solidFill>
            </a:endParaRPr>
          </a:p>
          <a:p>
            <a:endParaRPr lang="en-GB" dirty="0">
              <a:solidFill>
                <a:schemeClr val="tx2"/>
              </a:solidFill>
            </a:endParaRPr>
          </a:p>
        </p:txBody>
      </p:sp>
    </p:spTree>
    <p:extLst>
      <p:ext uri="{BB962C8B-B14F-4D97-AF65-F5344CB8AC3E}">
        <p14:creationId xmlns:p14="http://schemas.microsoft.com/office/powerpoint/2010/main" val="385235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6400" y="1105021"/>
            <a:ext cx="8342064" cy="461665"/>
          </a:xfrm>
          <a:prstGeom prst="rect">
            <a:avLst/>
          </a:prstGeom>
          <a:noFill/>
        </p:spPr>
        <p:txBody>
          <a:bodyPr wrap="square" rtlCol="0">
            <a:spAutoFit/>
          </a:bodyPr>
          <a:lstStyle/>
          <a:p>
            <a:pPr algn="ctr"/>
            <a:r>
              <a:rPr lang="en-GB" sz="2400" dirty="0" smtClean="0">
                <a:solidFill>
                  <a:schemeClr val="tx2"/>
                </a:solidFill>
              </a:rPr>
              <a:t>What happens between committing a crime and facing justice?</a:t>
            </a:r>
            <a:endParaRPr lang="en-GB" sz="2400" dirty="0">
              <a:solidFill>
                <a:schemeClr val="tx2"/>
              </a:solidFill>
            </a:endParaRPr>
          </a:p>
        </p:txBody>
      </p:sp>
      <p:sp>
        <p:nvSpPr>
          <p:cNvPr id="3" name="Rectangle 2"/>
          <p:cNvSpPr/>
          <p:nvPr/>
        </p:nvSpPr>
        <p:spPr>
          <a:xfrm>
            <a:off x="4499992" y="1700808"/>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crime is ________ to the police, who will ___________ it</a:t>
            </a:r>
            <a:endParaRPr lang="en-GB" dirty="0"/>
          </a:p>
        </p:txBody>
      </p:sp>
      <p:sp>
        <p:nvSpPr>
          <p:cNvPr id="12" name="Rectangle 11"/>
          <p:cNvSpPr/>
          <p:nvPr/>
        </p:nvSpPr>
        <p:spPr>
          <a:xfrm>
            <a:off x="4499992" y="2517176"/>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they identify a suspect they may ______ and ______ them</a:t>
            </a:r>
            <a:endParaRPr lang="en-GB" dirty="0"/>
          </a:p>
        </p:txBody>
      </p:sp>
      <p:sp>
        <p:nvSpPr>
          <p:cNvPr id="13" name="Rectangle 12"/>
          <p:cNvSpPr/>
          <p:nvPr/>
        </p:nvSpPr>
        <p:spPr>
          <a:xfrm>
            <a:off x="4499992" y="3348659"/>
            <a:ext cx="3240360"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there is enough evidence to prosecute, the suspect is ________ to appear before a _____</a:t>
            </a:r>
            <a:endParaRPr lang="en-GB" dirty="0"/>
          </a:p>
        </p:txBody>
      </p:sp>
      <p:sp>
        <p:nvSpPr>
          <p:cNvPr id="14" name="Rectangle 13"/>
          <p:cNvSpPr/>
          <p:nvPr/>
        </p:nvSpPr>
        <p:spPr>
          <a:xfrm>
            <a:off x="3644784" y="4718975"/>
            <a:ext cx="2551273"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Less serious offences are heard in a __________ court</a:t>
            </a:r>
            <a:endParaRPr lang="en-GB" dirty="0"/>
          </a:p>
        </p:txBody>
      </p:sp>
      <p:sp>
        <p:nvSpPr>
          <p:cNvPr id="15" name="Rectangle 14"/>
          <p:cNvSpPr/>
          <p:nvPr/>
        </p:nvSpPr>
        <p:spPr>
          <a:xfrm>
            <a:off x="6415446" y="4718975"/>
            <a:ext cx="2551273"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More serious offences are heard in a _____ court</a:t>
            </a:r>
            <a:endParaRPr lang="en-GB" dirty="0"/>
          </a:p>
        </p:txBody>
      </p:sp>
      <p:sp>
        <p:nvSpPr>
          <p:cNvPr id="16" name="Rectangle 15"/>
          <p:cNvSpPr/>
          <p:nvPr/>
        </p:nvSpPr>
        <p:spPr>
          <a:xfrm>
            <a:off x="4530749" y="6087127"/>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 court, the _________ makes a ____ of guilty or not guilty</a:t>
            </a:r>
            <a:endParaRPr lang="en-GB" dirty="0"/>
          </a:p>
        </p:txBody>
      </p:sp>
      <p:sp>
        <p:nvSpPr>
          <p:cNvPr id="7" name="Down Arrow 6"/>
          <p:cNvSpPr/>
          <p:nvPr/>
        </p:nvSpPr>
        <p:spPr>
          <a:xfrm>
            <a:off x="5992220" y="2348880"/>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Down Arrow 16"/>
          <p:cNvSpPr/>
          <p:nvPr/>
        </p:nvSpPr>
        <p:spPr>
          <a:xfrm>
            <a:off x="5992220" y="3125483"/>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Down Arrow 17"/>
          <p:cNvSpPr/>
          <p:nvPr/>
        </p:nvSpPr>
        <p:spPr>
          <a:xfrm>
            <a:off x="5292080" y="4461392"/>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Down Arrow 18"/>
          <p:cNvSpPr/>
          <p:nvPr/>
        </p:nvSpPr>
        <p:spPr>
          <a:xfrm>
            <a:off x="6932083" y="4459585"/>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Down Arrow 19"/>
          <p:cNvSpPr/>
          <p:nvPr/>
        </p:nvSpPr>
        <p:spPr>
          <a:xfrm rot="2073903">
            <a:off x="7318865" y="5861093"/>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Down Arrow 20"/>
          <p:cNvSpPr/>
          <p:nvPr/>
        </p:nvSpPr>
        <p:spPr>
          <a:xfrm rot="20096579">
            <a:off x="4783276" y="5863736"/>
            <a:ext cx="274287"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TextBox 21"/>
          <p:cNvSpPr txBox="1"/>
          <p:nvPr/>
        </p:nvSpPr>
        <p:spPr>
          <a:xfrm>
            <a:off x="681824" y="1916832"/>
            <a:ext cx="2941464"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smtClean="0">
                <a:solidFill>
                  <a:schemeClr val="tx2"/>
                </a:solidFill>
              </a:rPr>
              <a:t>Fill in the missing words:</a:t>
            </a:r>
          </a:p>
          <a:p>
            <a:endParaRPr lang="en-GB" sz="2000" dirty="0" smtClean="0">
              <a:solidFill>
                <a:schemeClr val="tx2"/>
              </a:solidFill>
            </a:endParaRPr>
          </a:p>
          <a:p>
            <a:pPr>
              <a:buFont typeface="Arial"/>
              <a:buChar char="•"/>
            </a:pPr>
            <a:r>
              <a:rPr lang="en-GB" sz="2000" dirty="0" smtClean="0">
                <a:solidFill>
                  <a:schemeClr val="tx2"/>
                </a:solidFill>
              </a:rPr>
              <a:t>Court</a:t>
            </a:r>
          </a:p>
          <a:p>
            <a:pPr>
              <a:buFont typeface="Arial"/>
              <a:buChar char="•"/>
            </a:pPr>
            <a:r>
              <a:rPr lang="en-GB" sz="2000" dirty="0" smtClean="0">
                <a:solidFill>
                  <a:schemeClr val="tx2"/>
                </a:solidFill>
              </a:rPr>
              <a:t>Charge</a:t>
            </a:r>
          </a:p>
          <a:p>
            <a:pPr>
              <a:buFont typeface="Arial"/>
              <a:buChar char="•"/>
            </a:pPr>
            <a:r>
              <a:rPr lang="en-GB" sz="2000" dirty="0" smtClean="0">
                <a:solidFill>
                  <a:schemeClr val="tx2"/>
                </a:solidFill>
              </a:rPr>
              <a:t>Summoned</a:t>
            </a:r>
          </a:p>
          <a:p>
            <a:pPr>
              <a:buFont typeface="Arial"/>
              <a:buChar char="•"/>
            </a:pPr>
            <a:r>
              <a:rPr lang="en-GB" sz="2000" dirty="0" smtClean="0">
                <a:solidFill>
                  <a:schemeClr val="tx2"/>
                </a:solidFill>
              </a:rPr>
              <a:t>Defendant</a:t>
            </a:r>
            <a:endParaRPr lang="en-GB" sz="2000" dirty="0">
              <a:solidFill>
                <a:schemeClr val="tx2"/>
              </a:solidFill>
            </a:endParaRPr>
          </a:p>
          <a:p>
            <a:pPr>
              <a:buFont typeface="Arial"/>
              <a:buChar char="•"/>
            </a:pPr>
            <a:r>
              <a:rPr lang="en-GB" sz="2000" dirty="0" smtClean="0">
                <a:solidFill>
                  <a:schemeClr val="tx2"/>
                </a:solidFill>
              </a:rPr>
              <a:t>Reported</a:t>
            </a:r>
          </a:p>
          <a:p>
            <a:pPr>
              <a:buFont typeface="Arial"/>
              <a:buChar char="•"/>
            </a:pPr>
            <a:r>
              <a:rPr lang="en-GB" sz="2000" dirty="0" smtClean="0">
                <a:solidFill>
                  <a:schemeClr val="tx2"/>
                </a:solidFill>
              </a:rPr>
              <a:t>Magistrates’</a:t>
            </a:r>
          </a:p>
          <a:p>
            <a:pPr>
              <a:buFont typeface="Arial"/>
              <a:buChar char="•"/>
            </a:pPr>
            <a:r>
              <a:rPr lang="en-GB" sz="2000" dirty="0" smtClean="0">
                <a:solidFill>
                  <a:schemeClr val="tx2"/>
                </a:solidFill>
              </a:rPr>
              <a:t>Investigate</a:t>
            </a:r>
          </a:p>
          <a:p>
            <a:pPr>
              <a:buFont typeface="Arial"/>
              <a:buChar char="•"/>
            </a:pPr>
            <a:r>
              <a:rPr lang="en-GB" sz="2000" dirty="0" smtClean="0">
                <a:solidFill>
                  <a:schemeClr val="tx2"/>
                </a:solidFill>
              </a:rPr>
              <a:t>Plea</a:t>
            </a:r>
          </a:p>
          <a:p>
            <a:pPr>
              <a:buFont typeface="Arial"/>
              <a:buChar char="•"/>
            </a:pPr>
            <a:r>
              <a:rPr lang="en-GB" sz="2000" dirty="0" smtClean="0">
                <a:solidFill>
                  <a:schemeClr val="tx2"/>
                </a:solidFill>
              </a:rPr>
              <a:t>Arrest</a:t>
            </a:r>
          </a:p>
          <a:p>
            <a:pPr>
              <a:buFont typeface="Arial"/>
              <a:buChar char="•"/>
            </a:pPr>
            <a:r>
              <a:rPr lang="en-GB" sz="2000" dirty="0" smtClean="0">
                <a:solidFill>
                  <a:schemeClr val="tx2"/>
                </a:solidFill>
              </a:rPr>
              <a:t>Crown</a:t>
            </a:r>
            <a:endParaRPr lang="en-GB" sz="2000" dirty="0">
              <a:solidFill>
                <a:schemeClr val="tx2"/>
              </a:solidFill>
            </a:endParaRPr>
          </a:p>
        </p:txBody>
      </p:sp>
    </p:spTree>
    <p:extLst>
      <p:ext uri="{BB962C8B-B14F-4D97-AF65-F5344CB8AC3E}">
        <p14:creationId xmlns:p14="http://schemas.microsoft.com/office/powerpoint/2010/main" val="1900976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5" name="Rectangle 4"/>
          <p:cNvSpPr/>
          <p:nvPr/>
        </p:nvSpPr>
        <p:spPr>
          <a:xfrm>
            <a:off x="2411760" y="86277"/>
            <a:ext cx="6644896"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Sex and Contraception</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AutoShape 2" descr="data:image/jpeg;base64,/9j/4AAQSkZJRgABAQAAAQABAAD/2wCEAAkGBxAQDw4ODxAQDw0QEA8PDw8PEA8MDw8OFBQWFhUUFBQYHiggGBolHRQUIjEhJikrLi4uFyAzODMsNzQtLi0BCgoKDg0OGxAPGzcdHBwuKywsLCw2NSwsLCwsMjcsLCwsLCw3LCwsLCwsLCssLCwsLC4sLCwsLC0sLi0sLCwrLP/AABEIANsA5wMBEQACEQEDEQH/xAAcAAEAAgMBAQEAAAAAAAAAAAAAAQIDBAUHBgj/xABDEAACAQIBBwgHBAgHAQAAAAAAAQIDEQQFBhIhMVFxExQyUlOSodEHNEFhdJOzFkKRsRciI2JjgbLwJDNzosHh8RX/xAAaAQEAAgMBAAAAAAAAAAAAAAAAAQIDBAUG/8QAKREBAAECBQQBBQEBAQAAAAAAAAECAxETFDEyBDNRcSESQWGB8CJCBf/aAAwDAQACEQMRAD8A9xAAAAAAAAAAAAAAAAAAAAAAAAAAAAAAAAAAAAAAAAABgeJWyz8DTq66iJmMJ+GSLcnOlufgV19vxJlSc6W5+A19vxJlSc6W5+A19vxJlSc6W5+A19vxJlSc6W5+A19vxJlSc6W5+A19vxJlSc6W5+A19vxJlSc6W5+A19vxJlSc6W5+A19vxJlSc6W5+A19vxJlSc6W5+A19vxJlSc6W5+A19vxJlSc6W5+A19vxJlSc6W5+A19vxJlSc6W5+A19vxJlSc6W5+A19vxJlSc6W5+A19vxJlSmGITaVnr4F6OsorqimIn5RNuYjFmNtQAAAAACsmAS9oFgAHPntfFnn7nOfctqNlSiS5MU4mIJpwMQgAAAAAECC0/CElUgAAAJiMRFyfp8IxSVSvQ6UeJn6bu0q18Zb53GsAAAACGwIS3gWAAAOfPa+LPP3Oc+5bUbKlEoZkjb4QCdvkSY0gAAAAgtshJVIAAAAIZej7wiQt8oSjHO6y9DpR4mbpu7SrXxlvncawAAAAKpbwLAAABgc5vWzz9znV7ltRsgokAAAAAABBOOECSAAAAAAAAGIAXodKPEz9N3aVa+Mt87jWAIYEgAAAAAAhgc48/c51e5bUbBRIAAAAAAAAAAAAAAAAAAL0OlHiZ+m7tKtfGW+dxrAAAAAAAAACJbGBzUefuc6vctqNklEgAAAAAAAAAAAAAAAAAAvQ6UeJn6bu0q18Zb53GsAAAAAAAAAK1H+q+DA5tN6lwR5+7zq9y2o2WKJAAAAAAAAAAAAAAAAAABeh0o8TP03dpVr4y3zuNYAAAAAAAAAYsS7Qk/cwOdh3eEHvjH8jz9znPuW1TsyFEgAYATMYAQAAAAAAAAAAAAACcPgXodKPEzdN3aVa+Mt87jWAAAABWTAqm/wC1ZMC6YEgauU52o1H+6wNDAO9Gi99Om/8Aajz93nPuW1TszlEgEFscEJKpAAAAI+RFzLhCElKowTAVAAAAAQy0fG6EkTOKV6HSjxM3Td2lWvjLfO41gAAAAVkgIUX/AOgWSAkDl5yVNHC1X+6wNfJTvh8O/wCDS/oR5+5zn3Lap2bRRKC2yElUgAAAACJwEGTGECRSqrFKSAAAAIZaI8iURM4gQL0OlHiZ+m7tKtfGW+dxrAAAAAAAAAD57Pmro4Op70wL5Gf+Fwv+hR/oiefuc59y2qdm4VicEhAAAAAAAAAAAAAAACZxAABeh0o8TP03dpVr4y3zuNYAAAAAAAAAfHekqtbCyW9AdLIfquF+HofTiefuc59y2qdm6USAAAAAAAAAAAAAAAAAAC9DpR4mfpu7SrXxlvncawAAAAAAAAA879KmItS0fcB9JkL1TCfD0PpxPP3Oc+5bVOzeKJAAAAAAAAAAAAAAAAAABeh0o8TP03dpVr4y3zuNYAAAAAAAAAeR+lbE3biB95kH1PCfDYf6cTz9znPuW1Ts3iiQAAAAAAAAAAAAAAAAAAXodKPEz9N3aVa+Mt87jWAAAAAAhsCE/wAAIqytFv3AeGekrFaVWS4geq5A9Twfw2H+nE8/c5z7ltU7N8okAAAAAAAAAQWwiN0JKpAAAAAGEgBeh0o8TP03dpVr4y3zuNYAAAAACu0CwGplSro0pP3Afn7PStp1Z8WB7XkD1PB/DYf6cTz9znPuW1Ts3yiUMyx8QgQnYSYkgAAAAFojD5ArM4gAAAADL0/eUSguhKMUxhKy9DpR4mbpu7SrXxlvncawAAAAK7eAFgAHCzqxGjRlwA8Cy5PSqTfED3rIPqmE+GofTiefuc59y2qdm8USWLRVgYFiJqxAgAAACC0R9xJEziBAAAAAATE4CLE/V4MElReh0o8TP03dpVr4y3zuNYAhsCQAAAAYHwuf+M0YNXA8axTu5PiB7/kL1TCfD0PpxPP3Oc+5bVOzeKJAAAAAAAAAAAAAAAAAABeh0o8TP03dpVr4y3zuNYAAAAAABStKybA8j9IOOvJxuB59L2gfoHIfquF+HofTiefuc59y2qdm6USAAAAAAAAAAAAAAAAAAC9DpR4mfpu7SrXxlvncawAAAAAADn5ZxGhTk/cB4ZnPi+Uqy4gcJgfT4fP3H04QpxnS0YRjCN6UW9GKSXgjVno7UzjK/wBcr/pDyj16XyYkaK0ZlQ/SJlHr0vkxGitGZUfpEyj16XyYjRWjMqF6Q8o9el8mI0VozKll6Qso9el8mI0VozKkr0gZS61L5MRorRmVLLP7KXWpfJiNFaMypKz7yn1qXyUNFaMyU/brKfWpfJiNFaMypP25yn1qXyYjRWjMqR9usp9al8mI0VozKh595T61L5MRorRmVKvP7KXWpfJiNFaMypV+kDKXWpfJiNFaMyo/SDlHr0vkxGitGZU7ObueuKrVFGtKDT3U1EaK0ZlT03CRjOKlvW8aK14MypsRoRTuvzLUdLbpqiqN4JrmfhlNlQAAAAAAwPjc+Mo6FNq/sA8YxlXSm37wMFgLxpN7EBsU8BN7IsDdoZv1ZfdYHSw+aFWXsYHTw+Y03tQHRo5h70BvUsxI+1AbdPMinuAzxzMpbkBlWZ1LcgJ+x9LcgIeZ1LcgMU8y6W5AYKmZFPcBqVcxI+xAaFfMPcgMWDzQqUqikk9TA9IyRTcYKL22A6AAAAAAAIbsBhxFa0W7AeSZ7YuVWbjG71gfN4TIFWo+iwPocn5kzla6A+lwGY8Va6A7uFzWpR+6gOlRyRSj91AZ44WC1JIDNGkl7AL6KAWAkABXS9wEpgSAAARYCNFAUlTQF4QsBYAAAAAAFZ+xgauLpaUbLwA4X2YjKbnJbXcDrYXI9OGyKA34UYrYgLpASBVv2ICUgJAAAAEMDH/0uAF4eQFgAAABDYBICQAAAAAAAACwAAAAARIAkBIAAAAAAAAAAAAAKpbwLAAAAAAA4mVsbWozpwg9NzTdnGN7o53WdVdtV00W4ifq8/0KzMw1P/rYhSpqTjozlGOlHQmtb9zNfXdRTVTFURhVMR8fn9o+qXRnlGEZSjOtKLje7cINWTab1Xtse2x2V1XlWmrXrys1dSdOya1a9mzW9f8AbAsqQaUlWm4NxWkqSa/WUmtVr/dAz4fFRqScIVpOSV/8uytfe1Z+z8GBs8lPtH3YeQDkp9o+7Dy4gOSn2j7sPIByU+0fdh5cAHJT7R92HkA5KfaPuw8uIDkp9o+7DyAclPtH3YeXAByU+0fdh5AOSn2j7sPLiA5KfaPuw8gHJT7R92HlwAwYuOIir0npvc9CL/K3876vfsMV2bkR/iMf7+9flEqYXETm7XqR1tSvGm9GS2p21bU1+HEpav8A1/8AMx/fj+/REtrkp9o+7DyNhJyU+0fdh5cAHJT7R92HkBq08UpSlHlZJxUm26cYxtFpSs2rbTDR1FFdc0RvGP28fG6MVliItpc4V3aytC7vstvMyWxyU+0fdh5cAHJT7R92HkA5KfaPuw8uIDkp9o+7DyA42ckZxqUqqpynTjCpCejrspKz4am9ew5P/oxXFym5FP1RETE4fn4VqcvD15150404SlFVoVJzts13ftaS9u32veaNFyvqK6Yt0zMRVEzP7/vuru7FeWLjOro1cMo3vCNa+paVvuxjb9V22y1pa1c9IyKvEYy1+VwN/wBayvVa/d1/nq9gCNTGLStVwbvfQUtO7exXatqAySxGKeqE8GnaK1uo9dknq4+z3r+YbuDxLUFy1Sk5vXem3GLXB++4GfnVPrx7yALFU+vHvIDJCaaTTTT2Na0BYAAAAAAAAAApGmk20tb2/wB/zZWKIiZmPuLlgAAcPCV6br1VGinO1W+jNzk/2kU04Sso3bT2+w53T3KJv1RFOE/6+cfz4+2O6sbt7nEFZ8jU1W2UdaV3bVt/DedFZlji7u2hUWtLXCy27wK8+Wr9nW1/w3q121sCVjVr/Z1Vs203rAzUKukm9GUddrTWi9l/+QMgERilqSSXu1EYYCSQsBFgFgFgFgFgJAAAAAAAAAAAAAAAAAAAAAAAf//Z"/>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9426" b="44045"/>
          <a:stretch/>
        </p:blipFill>
        <p:spPr>
          <a:xfrm>
            <a:off x="0" y="0"/>
            <a:ext cx="9151754" cy="980728"/>
          </a:xfrm>
          <a:prstGeom prst="rect">
            <a:avLst/>
          </a:prstGeom>
        </p:spPr>
      </p:pic>
      <p:sp>
        <p:nvSpPr>
          <p:cNvPr id="9" name="Rectangle 8"/>
          <p:cNvSpPr/>
          <p:nvPr/>
        </p:nvSpPr>
        <p:spPr>
          <a:xfrm>
            <a:off x="3644784" y="139417"/>
            <a:ext cx="5541325"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Crime and the Law</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6400" y="1105021"/>
            <a:ext cx="8342064" cy="461665"/>
          </a:xfrm>
          <a:prstGeom prst="rect">
            <a:avLst/>
          </a:prstGeom>
          <a:noFill/>
        </p:spPr>
        <p:txBody>
          <a:bodyPr wrap="square" rtlCol="0">
            <a:spAutoFit/>
          </a:bodyPr>
          <a:lstStyle/>
          <a:p>
            <a:pPr algn="ctr"/>
            <a:r>
              <a:rPr lang="en-GB" sz="2400" dirty="0" smtClean="0">
                <a:solidFill>
                  <a:schemeClr val="tx2"/>
                </a:solidFill>
              </a:rPr>
              <a:t>What happens between committing a crime and facing justice?</a:t>
            </a:r>
            <a:endParaRPr lang="en-GB" sz="2400" dirty="0">
              <a:solidFill>
                <a:schemeClr val="tx2"/>
              </a:solidFill>
            </a:endParaRPr>
          </a:p>
        </p:txBody>
      </p:sp>
      <p:sp>
        <p:nvSpPr>
          <p:cNvPr id="3" name="Rectangle 2"/>
          <p:cNvSpPr/>
          <p:nvPr/>
        </p:nvSpPr>
        <p:spPr>
          <a:xfrm>
            <a:off x="4499992" y="1700808"/>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crime is </a:t>
            </a:r>
            <a:r>
              <a:rPr lang="en-GB" b="1" dirty="0" smtClean="0"/>
              <a:t>reported </a:t>
            </a:r>
            <a:r>
              <a:rPr lang="en-GB" dirty="0" smtClean="0"/>
              <a:t>to the police, who will </a:t>
            </a:r>
            <a:r>
              <a:rPr lang="en-GB" b="1" dirty="0" smtClean="0"/>
              <a:t>investigate</a:t>
            </a:r>
            <a:r>
              <a:rPr lang="en-GB" dirty="0" smtClean="0"/>
              <a:t> it</a:t>
            </a:r>
            <a:endParaRPr lang="en-GB" dirty="0"/>
          </a:p>
        </p:txBody>
      </p:sp>
      <p:sp>
        <p:nvSpPr>
          <p:cNvPr id="12" name="Rectangle 11"/>
          <p:cNvSpPr/>
          <p:nvPr/>
        </p:nvSpPr>
        <p:spPr>
          <a:xfrm>
            <a:off x="4499992" y="2517176"/>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they identify a suspect they may </a:t>
            </a:r>
            <a:r>
              <a:rPr lang="en-GB" b="1" dirty="0" smtClean="0"/>
              <a:t>arrest </a:t>
            </a:r>
            <a:r>
              <a:rPr lang="en-GB" dirty="0" smtClean="0"/>
              <a:t>and </a:t>
            </a:r>
            <a:r>
              <a:rPr lang="en-GB" b="1" dirty="0" smtClean="0"/>
              <a:t>charge</a:t>
            </a:r>
            <a:r>
              <a:rPr lang="en-GB" dirty="0" smtClean="0"/>
              <a:t> them</a:t>
            </a:r>
            <a:endParaRPr lang="en-GB" dirty="0"/>
          </a:p>
        </p:txBody>
      </p:sp>
      <p:sp>
        <p:nvSpPr>
          <p:cNvPr id="13" name="Rectangle 12"/>
          <p:cNvSpPr/>
          <p:nvPr/>
        </p:nvSpPr>
        <p:spPr>
          <a:xfrm>
            <a:off x="4499992" y="3348659"/>
            <a:ext cx="3240360"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there is enough evidence to prosecute, the suspect is </a:t>
            </a:r>
            <a:r>
              <a:rPr lang="en-GB" b="1" dirty="0" smtClean="0"/>
              <a:t>summoned</a:t>
            </a:r>
            <a:r>
              <a:rPr lang="en-GB" dirty="0" smtClean="0"/>
              <a:t> to appear before a </a:t>
            </a:r>
            <a:r>
              <a:rPr lang="en-GB" b="1" dirty="0" smtClean="0"/>
              <a:t>court</a:t>
            </a:r>
            <a:endParaRPr lang="en-GB" dirty="0"/>
          </a:p>
        </p:txBody>
      </p:sp>
      <p:sp>
        <p:nvSpPr>
          <p:cNvPr id="14" name="Rectangle 13"/>
          <p:cNvSpPr/>
          <p:nvPr/>
        </p:nvSpPr>
        <p:spPr>
          <a:xfrm>
            <a:off x="3644784" y="4718975"/>
            <a:ext cx="2551273"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Less serious offences are heard in a </a:t>
            </a:r>
            <a:r>
              <a:rPr lang="en-GB" b="1" dirty="0" smtClean="0"/>
              <a:t>Magistrates’</a:t>
            </a:r>
            <a:r>
              <a:rPr lang="en-GB" dirty="0" smtClean="0"/>
              <a:t> court</a:t>
            </a:r>
            <a:endParaRPr lang="en-GB" dirty="0"/>
          </a:p>
        </p:txBody>
      </p:sp>
      <p:sp>
        <p:nvSpPr>
          <p:cNvPr id="15" name="Rectangle 14"/>
          <p:cNvSpPr/>
          <p:nvPr/>
        </p:nvSpPr>
        <p:spPr>
          <a:xfrm>
            <a:off x="6415446" y="4718975"/>
            <a:ext cx="2551273" cy="1154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More serious offences are heard in a </a:t>
            </a:r>
            <a:r>
              <a:rPr lang="en-GB" b="1" dirty="0" smtClean="0"/>
              <a:t>Crown </a:t>
            </a:r>
            <a:r>
              <a:rPr lang="en-GB" dirty="0" smtClean="0"/>
              <a:t>court</a:t>
            </a:r>
            <a:endParaRPr lang="en-GB" dirty="0"/>
          </a:p>
        </p:txBody>
      </p:sp>
      <p:sp>
        <p:nvSpPr>
          <p:cNvPr id="16" name="Rectangle 15"/>
          <p:cNvSpPr/>
          <p:nvPr/>
        </p:nvSpPr>
        <p:spPr>
          <a:xfrm>
            <a:off x="4530749" y="6087127"/>
            <a:ext cx="32403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 court, the </a:t>
            </a:r>
            <a:r>
              <a:rPr lang="en-GB" b="1" dirty="0" smtClean="0"/>
              <a:t>defendant </a:t>
            </a:r>
            <a:r>
              <a:rPr lang="en-GB" dirty="0" smtClean="0"/>
              <a:t>makes a </a:t>
            </a:r>
            <a:r>
              <a:rPr lang="en-GB" b="1" dirty="0" smtClean="0"/>
              <a:t>plea</a:t>
            </a:r>
            <a:r>
              <a:rPr lang="en-GB" dirty="0" smtClean="0"/>
              <a:t> of guilty or not guilty</a:t>
            </a:r>
            <a:endParaRPr lang="en-GB" dirty="0"/>
          </a:p>
        </p:txBody>
      </p:sp>
      <p:sp>
        <p:nvSpPr>
          <p:cNvPr id="7" name="Down Arrow 6"/>
          <p:cNvSpPr/>
          <p:nvPr/>
        </p:nvSpPr>
        <p:spPr>
          <a:xfrm>
            <a:off x="5992220" y="2348880"/>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Down Arrow 16"/>
          <p:cNvSpPr/>
          <p:nvPr/>
        </p:nvSpPr>
        <p:spPr>
          <a:xfrm>
            <a:off x="5992220" y="3125483"/>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Down Arrow 17"/>
          <p:cNvSpPr/>
          <p:nvPr/>
        </p:nvSpPr>
        <p:spPr>
          <a:xfrm>
            <a:off x="5292080" y="4461392"/>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Down Arrow 18"/>
          <p:cNvSpPr/>
          <p:nvPr/>
        </p:nvSpPr>
        <p:spPr>
          <a:xfrm>
            <a:off x="6932083" y="4459585"/>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Down Arrow 19"/>
          <p:cNvSpPr/>
          <p:nvPr/>
        </p:nvSpPr>
        <p:spPr>
          <a:xfrm rot="2073903">
            <a:off x="7318865" y="5861093"/>
            <a:ext cx="255904"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Down Arrow 20"/>
          <p:cNvSpPr/>
          <p:nvPr/>
        </p:nvSpPr>
        <p:spPr>
          <a:xfrm rot="20096579">
            <a:off x="4783276" y="5863736"/>
            <a:ext cx="274287" cy="28803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TextBox 21"/>
          <p:cNvSpPr txBox="1"/>
          <p:nvPr/>
        </p:nvSpPr>
        <p:spPr>
          <a:xfrm>
            <a:off x="681824" y="1916832"/>
            <a:ext cx="2941464" cy="1938992"/>
          </a:xfrm>
          <a:prstGeom prst="rect">
            <a:avLst/>
          </a:prstGeom>
          <a:noFill/>
        </p:spPr>
        <p:txBody>
          <a:bodyPr wrap="square" rtlCol="0">
            <a:spAutoFit/>
          </a:bodyPr>
          <a:lstStyle/>
          <a:p>
            <a:r>
              <a:rPr lang="en-GB" sz="2000" dirty="0" smtClean="0">
                <a:solidFill>
                  <a:schemeClr val="tx2"/>
                </a:solidFill>
              </a:rPr>
              <a:t>Fill in the missing words:</a:t>
            </a:r>
          </a:p>
          <a:p>
            <a:endParaRPr lang="en-GB" sz="2000" dirty="0" smtClean="0">
              <a:solidFill>
                <a:schemeClr val="tx2"/>
              </a:solidFill>
            </a:endParaRPr>
          </a:p>
          <a:p>
            <a:endParaRPr lang="en-GB" sz="2000" dirty="0" smtClean="0">
              <a:solidFill>
                <a:schemeClr val="tx2"/>
              </a:solidFill>
            </a:endParaRPr>
          </a:p>
          <a:p>
            <a:endParaRPr lang="en-GB" sz="2000" dirty="0" smtClean="0">
              <a:solidFill>
                <a:schemeClr val="tx2"/>
              </a:solidFill>
            </a:endParaRPr>
          </a:p>
          <a:p>
            <a:endParaRPr lang="en-GB" sz="2000" dirty="0" smtClean="0">
              <a:solidFill>
                <a:schemeClr val="tx2"/>
              </a:solidFill>
            </a:endParaRPr>
          </a:p>
          <a:p>
            <a:endParaRPr lang="en-GB" sz="2000" dirty="0">
              <a:solidFill>
                <a:schemeClr val="tx2"/>
              </a:solidFill>
            </a:endParaRPr>
          </a:p>
        </p:txBody>
      </p:sp>
    </p:spTree>
    <p:extLst>
      <p:ext uri="{BB962C8B-B14F-4D97-AF65-F5344CB8AC3E}">
        <p14:creationId xmlns:p14="http://schemas.microsoft.com/office/powerpoint/2010/main" val="18012312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3082</Words>
  <Application>Microsoft Office PowerPoint</Application>
  <PresentationFormat>On-screen Show (4:3)</PresentationFormat>
  <Paragraphs>499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Merchant Taylors'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Shaw</dc:creator>
  <cp:lastModifiedBy>Goodacre, Joshua</cp:lastModifiedBy>
  <cp:revision>40</cp:revision>
  <cp:lastPrinted>2014-10-07T07:10:33Z</cp:lastPrinted>
  <dcterms:created xsi:type="dcterms:W3CDTF">2015-07-05T20:43:11Z</dcterms:created>
  <dcterms:modified xsi:type="dcterms:W3CDTF">2015-07-06T08:47:29Z</dcterms:modified>
</cp:coreProperties>
</file>